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3" r:id="rId2"/>
    <p:sldId id="274" r:id="rId3"/>
    <p:sldId id="261" r:id="rId4"/>
    <p:sldId id="272" r:id="rId5"/>
    <p:sldId id="260" r:id="rId6"/>
    <p:sldId id="263" r:id="rId7"/>
    <p:sldId id="265" r:id="rId8"/>
    <p:sldId id="266" r:id="rId9"/>
    <p:sldId id="267" r:id="rId10"/>
    <p:sldId id="268" r:id="rId11"/>
    <p:sldId id="269" r:id="rId12"/>
    <p:sldId id="275" r:id="rId13"/>
    <p:sldId id="276" r:id="rId14"/>
    <p:sldId id="277" r:id="rId15"/>
    <p:sldId id="278" r:id="rId16"/>
    <p:sldId id="279" r:id="rId17"/>
    <p:sldId id="271" r:id="rId18"/>
    <p:sldId id="280" r:id="rId19"/>
    <p:sldId id="28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293" autoAdjust="0"/>
    <p:restoredTop sz="94675" autoAdjust="0"/>
  </p:normalViewPr>
  <p:slideViewPr>
    <p:cSldViewPr>
      <p:cViewPr varScale="1">
        <p:scale>
          <a:sx n="93" d="100"/>
          <a:sy n="93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60" d="100"/>
          <a:sy n="160" d="100"/>
        </p:scale>
        <p:origin x="-1530" y="50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760955232708587"/>
          <c:y val="9.432654962883226E-2"/>
          <c:w val="0.71557132823185832"/>
          <c:h val="0.6842105263157896"/>
        </c:manualLayout>
      </c:layout>
      <c:barChart>
        <c:barDir val="col"/>
        <c:grouping val="clustered"/>
        <c:varyColors val="0"/>
        <c:ser>
          <c:idx val="3"/>
          <c:order val="0"/>
          <c:tx>
            <c:v>FPC</c:v>
          </c:tx>
          <c:spPr>
            <a:solidFill>
              <a:schemeClr val="bg1">
                <a:lumMod val="9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dLbls>
            <c:numFmt formatCode="0.0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00" b="1" i="0" u="none" strike="noStrike" baseline="0">
                    <a:solidFill>
                      <a:sysClr val="windowText" lastClr="00000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'2a) Condition x district'!$E$5:$H$5</c:f>
              <c:strCache>
                <c:ptCount val="4"/>
                <c:pt idx="0">
                  <c:v>Properly
Functioning
Condition</c:v>
                </c:pt>
                <c:pt idx="1">
                  <c:v>Properly Functioning,
Limited Impacts</c:v>
                </c:pt>
                <c:pt idx="2">
                  <c:v>Properly
Functioning,
Intermediate
Impacts</c:v>
                </c:pt>
                <c:pt idx="3">
                  <c:v>Not
Properly
Functioning</c:v>
                </c:pt>
              </c:strCache>
            </c:strRef>
          </c:cat>
          <c:val>
            <c:numRef>
              <c:f>'2a) Condition x district'!$J$306:$M$306</c:f>
              <c:numCache>
                <c:formatCode>0.0</c:formatCode>
                <c:ptCount val="4"/>
                <c:pt idx="0">
                  <c:v>37.6</c:v>
                </c:pt>
                <c:pt idx="1">
                  <c:v>30.7</c:v>
                </c:pt>
                <c:pt idx="2">
                  <c:v>19.100000000000001</c:v>
                </c:pt>
                <c:pt idx="3">
                  <c:v>12.5</c:v>
                </c:pt>
              </c:numCache>
            </c:numRef>
          </c:val>
        </c:ser>
        <c:ser>
          <c:idx val="0"/>
          <c:order val="1"/>
          <c:tx>
            <c:v>Transition</c:v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c:spPr>
          <c:invertIfNegative val="0"/>
          <c:dLbls>
            <c:numFmt formatCode="0.0" sourceLinked="0"/>
            <c:txPr>
              <a:bodyPr/>
              <a:lstStyle/>
              <a:p>
                <a:pPr>
                  <a:defRPr sz="1100" b="1" i="0" baseline="0"/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'2a) Condition x district'!$T$306:$W$306</c:f>
              <c:numCache>
                <c:formatCode>0.0</c:formatCode>
                <c:ptCount val="4"/>
                <c:pt idx="0">
                  <c:v>37.4</c:v>
                </c:pt>
                <c:pt idx="1">
                  <c:v>28.7</c:v>
                </c:pt>
                <c:pt idx="2">
                  <c:v>22</c:v>
                </c:pt>
                <c:pt idx="3">
                  <c:v>11.8</c:v>
                </c:pt>
              </c:numCache>
            </c:numRef>
          </c:val>
        </c:ser>
        <c:ser>
          <c:idx val="1"/>
          <c:order val="2"/>
          <c:tx>
            <c:v>FRPA</c:v>
          </c:tx>
          <c:spPr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numFmt formatCode="0.0" sourceLinked="0"/>
              <c:spPr/>
              <c:txPr>
                <a:bodyPr/>
                <a:lstStyle/>
                <a:p>
                  <a:pPr>
                    <a:defRPr sz="1100" b="1" i="0" baseline="0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numFmt formatCode="0.0" sourceLinked="0"/>
              <c:spPr/>
              <c:txPr>
                <a:bodyPr/>
                <a:lstStyle/>
                <a:p>
                  <a:pPr>
                    <a:defRPr sz="1100" b="1" i="0" baseline="0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numFmt formatCode="0.0" sourceLinked="0"/>
              <c:spPr/>
              <c:txPr>
                <a:bodyPr/>
                <a:lstStyle/>
                <a:p>
                  <a:pPr>
                    <a:defRPr sz="1100" b="1" i="0" baseline="0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numFmt formatCode="0.0" sourceLinked="0"/>
              <c:spPr/>
              <c:txPr>
                <a:bodyPr/>
                <a:lstStyle/>
                <a:p>
                  <a:pPr>
                    <a:defRPr sz="1100" b="1" i="0" baseline="0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" sourceLinked="0"/>
            <c:txPr>
              <a:bodyPr/>
              <a:lstStyle/>
              <a:p>
                <a:pPr>
                  <a:defRPr sz="1100" b="1" i="0" baseline="0"/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'2a) Condition x district'!$AD$306:$AG$306</c:f>
              <c:numCache>
                <c:formatCode>0.0</c:formatCode>
                <c:ptCount val="4"/>
                <c:pt idx="0">
                  <c:v>42</c:v>
                </c:pt>
                <c:pt idx="1">
                  <c:v>25.3</c:v>
                </c:pt>
                <c:pt idx="2">
                  <c:v>20.3</c:v>
                </c:pt>
                <c:pt idx="3">
                  <c:v>12.5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55774592"/>
        <c:axId val="55780480"/>
      </c:barChart>
      <c:catAx>
        <c:axId val="55774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 w="952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578048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55780480"/>
        <c:scaling>
          <c:orientation val="minMax"/>
          <c:max val="50"/>
        </c:scaling>
        <c:delete val="0"/>
        <c:axPos val="l"/>
        <c:majorGridlines>
          <c:spPr>
            <a:ln w="3175">
              <a:solidFill>
                <a:srgbClr val="FFFFFF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600" b="1" dirty="0"/>
                  <a:t>Percentage of Streams</a:t>
                </a:r>
              </a:p>
            </c:rich>
          </c:tx>
          <c:layout>
            <c:manualLayout>
              <c:xMode val="edge"/>
              <c:yMode val="edge"/>
              <c:x val="6.6298846381833934E-2"/>
              <c:y val="0.19394791495465344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0"/>
        <c:majorTickMark val="none"/>
        <c:minorTickMark val="none"/>
        <c:tickLblPos val="nextTo"/>
        <c:spPr>
          <a:ln w="9525">
            <a:solidFill>
              <a:schemeClr val="tx1"/>
            </a:solidFill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5774592"/>
        <c:crosses val="autoZero"/>
        <c:crossBetween val="between"/>
        <c:majorUnit val="5"/>
      </c:valAx>
      <c:spPr>
        <a:solidFill>
          <a:srgbClr val="CCCCC0"/>
        </a:solidFill>
        <a:ln w="12700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68481257150548491"/>
          <c:y val="0.20159315037076675"/>
          <c:w val="0.15068130568186019"/>
          <c:h val="0.1394842295566944"/>
        </c:manualLayout>
      </c:layout>
      <c:overlay val="1"/>
      <c:spPr>
        <a:solidFill>
          <a:srgbClr val="CCCCC0"/>
        </a:solidFill>
        <a:ln>
          <a:solidFill>
            <a:schemeClr val="tx1"/>
          </a:solidFill>
        </a:ln>
      </c:spPr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CA" sz="1400" b="1" dirty="0"/>
              <a:t>All Streams Assessed Province Wide </a:t>
            </a:r>
            <a:r>
              <a:rPr lang="en-CA" sz="1400" b="1" dirty="0" smtClean="0"/>
              <a:t>by Stream Class  </a:t>
            </a:r>
            <a:r>
              <a:rPr lang="en-CA" sz="1400" b="1" dirty="0"/>
              <a:t>̶  </a:t>
            </a:r>
            <a:br>
              <a:rPr lang="en-CA" sz="1400" b="1" dirty="0"/>
            </a:br>
            <a:r>
              <a:rPr lang="en-CA" sz="1400" b="1" dirty="0"/>
              <a:t>All Forest Management Eras Combined</a:t>
            </a:r>
          </a:p>
        </c:rich>
      </c:tx>
      <c:layout>
        <c:manualLayout>
          <c:xMode val="edge"/>
          <c:yMode val="edge"/>
          <c:x val="0.19109674948397545"/>
          <c:y val="4.0749176017479537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3970873432487604"/>
          <c:y val="3.218288361436835E-2"/>
          <c:w val="0.82684903450367686"/>
          <c:h val="0.81265849103825349"/>
        </c:manualLayout>
      </c:layout>
      <c:barChart>
        <c:barDir val="col"/>
        <c:grouping val="stacked"/>
        <c:varyColors val="0"/>
        <c:ser>
          <c:idx val="3"/>
          <c:order val="0"/>
          <c:tx>
            <c:strRef>
              <c:f>'2a) Condition x district'!$AL$5</c:f>
              <c:strCache>
                <c:ptCount val="1"/>
                <c:pt idx="0">
                  <c:v>Not Properly Functioning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'2a) Condition x district'!$D$283:$D$288</c:f>
              <c:strCache>
                <c:ptCount val="6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  <c:pt idx="4">
                  <c:v>S5</c:v>
                </c:pt>
                <c:pt idx="5">
                  <c:v>S6</c:v>
                </c:pt>
              </c:strCache>
            </c:strRef>
          </c:cat>
          <c:val>
            <c:numRef>
              <c:f>'2a) Condition x district'!$AL$283:$AL$288</c:f>
              <c:numCache>
                <c:formatCode>General</c:formatCode>
                <c:ptCount val="6"/>
                <c:pt idx="1">
                  <c:v>2</c:v>
                </c:pt>
                <c:pt idx="2">
                  <c:v>21</c:v>
                </c:pt>
                <c:pt idx="3">
                  <c:v>45</c:v>
                </c:pt>
                <c:pt idx="4">
                  <c:v>13</c:v>
                </c:pt>
                <c:pt idx="5">
                  <c:v>201</c:v>
                </c:pt>
              </c:numCache>
            </c:numRef>
          </c:val>
        </c:ser>
        <c:ser>
          <c:idx val="2"/>
          <c:order val="1"/>
          <c:tx>
            <c:strRef>
              <c:f>'2a) Condition x district'!$AK$5</c:f>
              <c:strCache>
                <c:ptCount val="1"/>
                <c:pt idx="0">
                  <c:v>Properly Functioning, Intermed. Impacts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'2a) Condition x district'!$D$283:$D$288</c:f>
              <c:strCache>
                <c:ptCount val="6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  <c:pt idx="4">
                  <c:v>S5</c:v>
                </c:pt>
                <c:pt idx="5">
                  <c:v>S6</c:v>
                </c:pt>
              </c:strCache>
            </c:strRef>
          </c:cat>
          <c:val>
            <c:numRef>
              <c:f>'2a) Condition x district'!$AK$283:$AK$288</c:f>
              <c:numCache>
                <c:formatCode>General</c:formatCode>
                <c:ptCount val="6"/>
                <c:pt idx="0">
                  <c:v>1</c:v>
                </c:pt>
                <c:pt idx="1">
                  <c:v>21</c:v>
                </c:pt>
                <c:pt idx="2">
                  <c:v>57</c:v>
                </c:pt>
                <c:pt idx="3">
                  <c:v>80</c:v>
                </c:pt>
                <c:pt idx="4">
                  <c:v>28</c:v>
                </c:pt>
                <c:pt idx="5">
                  <c:v>275</c:v>
                </c:pt>
              </c:numCache>
            </c:numRef>
          </c:val>
        </c:ser>
        <c:ser>
          <c:idx val="1"/>
          <c:order val="2"/>
          <c:tx>
            <c:strRef>
              <c:f>'2a) Condition x district'!$AJ$5</c:f>
              <c:strCache>
                <c:ptCount val="1"/>
                <c:pt idx="0">
                  <c:v>Properly Functioning, Limited Impacts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'2a) Condition x district'!$D$283:$D$288</c:f>
              <c:strCache>
                <c:ptCount val="6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  <c:pt idx="4">
                  <c:v>S5</c:v>
                </c:pt>
                <c:pt idx="5">
                  <c:v>S6</c:v>
                </c:pt>
              </c:strCache>
            </c:strRef>
          </c:cat>
          <c:val>
            <c:numRef>
              <c:f>'2a) Condition x district'!$AJ$283:$AJ$288</c:f>
              <c:numCache>
                <c:formatCode>General</c:formatCode>
                <c:ptCount val="6"/>
                <c:pt idx="0">
                  <c:v>3</c:v>
                </c:pt>
                <c:pt idx="1">
                  <c:v>39</c:v>
                </c:pt>
                <c:pt idx="2">
                  <c:v>149</c:v>
                </c:pt>
                <c:pt idx="3">
                  <c:v>137</c:v>
                </c:pt>
                <c:pt idx="4">
                  <c:v>27</c:v>
                </c:pt>
                <c:pt idx="5">
                  <c:v>303</c:v>
                </c:pt>
              </c:numCache>
            </c:numRef>
          </c:val>
        </c:ser>
        <c:ser>
          <c:idx val="0"/>
          <c:order val="3"/>
          <c:tx>
            <c:strRef>
              <c:f>'2a) Condition x district'!$AI$5</c:f>
              <c:strCache>
                <c:ptCount val="1"/>
                <c:pt idx="0">
                  <c:v>Properly Functioning Condition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'2a) Condition x district'!$D$283:$D$288</c:f>
              <c:strCache>
                <c:ptCount val="6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  <c:pt idx="4">
                  <c:v>S5</c:v>
                </c:pt>
                <c:pt idx="5">
                  <c:v>S6</c:v>
                </c:pt>
              </c:strCache>
            </c:strRef>
          </c:cat>
          <c:val>
            <c:numRef>
              <c:f>'2a) Condition x district'!$AI$283:$AI$288</c:f>
              <c:numCache>
                <c:formatCode>General</c:formatCode>
                <c:ptCount val="6"/>
                <c:pt idx="0">
                  <c:v>5</c:v>
                </c:pt>
                <c:pt idx="1">
                  <c:v>75</c:v>
                </c:pt>
                <c:pt idx="2">
                  <c:v>256</c:v>
                </c:pt>
                <c:pt idx="3">
                  <c:v>118</c:v>
                </c:pt>
                <c:pt idx="4">
                  <c:v>99</c:v>
                </c:pt>
                <c:pt idx="5">
                  <c:v>332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71366528"/>
        <c:axId val="71376896"/>
      </c:barChart>
      <c:catAx>
        <c:axId val="713665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8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800" b="1" i="0" baseline="0" dirty="0"/>
                  <a:t>Stream Class</a:t>
                </a:r>
              </a:p>
            </c:rich>
          </c:tx>
          <c:layout>
            <c:manualLayout>
              <c:xMode val="edge"/>
              <c:yMode val="edge"/>
              <c:x val="0.44298192013752857"/>
              <c:y val="0.91828204273599234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7137689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71376896"/>
        <c:scaling>
          <c:orientation val="minMax"/>
          <c:min val="0"/>
        </c:scaling>
        <c:delete val="0"/>
        <c:axPos val="l"/>
        <c:majorGridlines>
          <c:spPr>
            <a:ln w="3175">
              <a:solidFill>
                <a:srgbClr val="FFFFFF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8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800" b="1" i="0" baseline="0" dirty="0"/>
                  <a:t>Number of Streams</a:t>
                </a:r>
              </a:p>
            </c:rich>
          </c:tx>
          <c:layout>
            <c:manualLayout>
              <c:xMode val="edge"/>
              <c:yMode val="edge"/>
              <c:x val="2.5661089238845143E-2"/>
              <c:y val="0.28124121175500544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out"/>
        <c:tickLblPos val="nextTo"/>
        <c:spPr>
          <a:ln w="9525">
            <a:solidFill>
              <a:srgbClr val="000000"/>
            </a:solidFill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71366528"/>
        <c:crosses val="autoZero"/>
        <c:crossBetween val="between"/>
        <c:majorUnit val="200"/>
        <c:minorUnit val="100"/>
      </c:valAx>
      <c:spPr>
        <a:solidFill>
          <a:srgbClr val="CCCCC0"/>
        </a:solidFill>
        <a:ln w="12700">
          <a:solidFill>
            <a:srgbClr val="00000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14536508457276173"/>
          <c:y val="0.17523795137118653"/>
          <c:w val="0.37973061472701863"/>
          <c:h val="0.197179017146243"/>
        </c:manualLayout>
      </c:layout>
      <c:overlay val="0"/>
      <c:spPr>
        <a:solidFill>
          <a:srgbClr val="CCCCC0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0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0.20345</cdr:x>
      <cdr:y>0.09448</cdr:y>
    </cdr:from>
    <cdr:to>
      <cdr:x>0.85634</cdr:x>
      <cdr:y>0.14951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4176" y="487252"/>
          <a:ext cx="5083906" cy="283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b="1" dirty="0">
              <a:latin typeface="Arial" pitchFamily="34" charset="0"/>
              <a:cs typeface="Arial" pitchFamily="34" charset="0"/>
            </a:rPr>
            <a:t>All Streams Assessed from Each Forest Management Era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8FE962-B17F-4EC3-B93C-727DFDFA191E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E2CB0-B6FF-44E3-9D33-66BB2800BE5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48076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58638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11355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89843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489544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98040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75546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60987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Few tends across forest management eras.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About 12% of assessed sites were NPF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Sites in the top 2 categories varied from 66-68% across the 3 periods; i.e., were similar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Increase in top PFC category in the FRPA era is statistically significant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775107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Most; i.e., 71% of 282 NPF streams were in class S6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16 % of NPFs were class S4, so 87% of NPF streams were in class S4 and S6 combined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Some were classes S3 (7%; windthrow) and S5 (5%)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43% of class S6s in lower 2 outcomes; 57% in the top 2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33% of class S4s in lower 2 outcomes; 67% in the top 2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16% of fish bearing streams were in lower 2 outcomes; 84% in the top 2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1518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Outcomes for class S3s have improved from the FPC to the FRPA showing 17-20% in the 2 lower outcomes vs 11% during FRPA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S5 outcomes have trended in the other direction going from 19-22% in the lower 2 outcomes prior to FRPA to 32% during FRPA.  Sample size is small (FRPA n=57 and overall sample is 167)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Trends for other stream classes were not significant across management eras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CA" dirty="0" smtClean="0"/>
              <a:t>S4s ranged between 61-69% in top 2 categories; 31-39% in lower 2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CA" dirty="0" smtClean="0"/>
              <a:t>S6s ranged between 55-58% in top 2 categories and 42-45% in the lower 2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93133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Higher percentages of NPF outcomes occurred in the Coast Area (18 – 19%) compared to the two Interior areas (8 – 12%) across all forest management eras and assessed </a:t>
            </a:r>
            <a:r>
              <a:rPr lang="en-CA" dirty="0" smtClean="0"/>
              <a:t>streams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CA" dirty="0" smtClean="0"/>
              <a:t>May reflect mgmt. challenges in </a:t>
            </a:r>
            <a:r>
              <a:rPr lang="en-CA" dirty="0"/>
              <a:t>the steeper terrain and higher precipitation regimes </a:t>
            </a:r>
            <a:r>
              <a:rPr lang="en-CA" dirty="0" smtClean="0"/>
              <a:t>and higher stream densities typical </a:t>
            </a:r>
            <a:r>
              <a:rPr lang="en-CA" dirty="0"/>
              <a:t>of coastal </a:t>
            </a:r>
            <a:r>
              <a:rPr lang="en-CA" dirty="0" smtClean="0"/>
              <a:t>watersheds.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Few distinct patterns: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CA" dirty="0" smtClean="0"/>
              <a:t>PFC percentages in top category generally higher in the South than in the North and Coast Areas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CA" dirty="0" smtClean="0"/>
              <a:t>But, PFC outcomes in the North increased to 46% in the FRPA era from 31-34%  in earlier years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CA" dirty="0" smtClean="0"/>
              <a:t>In the South NPF streams declined sequentially from 12 to 8% from the FPC to the FRPA era 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57515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Impact categories were ranked on the basis of the frequency each category was attributed to have caused a “no” answer to a main question.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78970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In descending order, falling </a:t>
            </a:r>
            <a:r>
              <a:rPr lang="en-CA" dirty="0"/>
              <a:t>and yarding, </a:t>
            </a:r>
            <a:r>
              <a:rPr lang="en-CA" dirty="0" err="1" smtClean="0"/>
              <a:t>windthrow</a:t>
            </a:r>
            <a:r>
              <a:rPr lang="en-CA" dirty="0" smtClean="0"/>
              <a:t>, </a:t>
            </a:r>
            <a:r>
              <a:rPr lang="en-CA" dirty="0"/>
              <a:t>and low riparian retention </a:t>
            </a:r>
            <a:r>
              <a:rPr lang="en-CA" dirty="0" smtClean="0"/>
              <a:t>were the 3 </a:t>
            </a:r>
            <a:r>
              <a:rPr lang="en-CA" dirty="0"/>
              <a:t>greatest specific </a:t>
            </a:r>
            <a:r>
              <a:rPr lang="en-CA" dirty="0" smtClean="0"/>
              <a:t>impact sources relating </a:t>
            </a:r>
            <a:r>
              <a:rPr lang="en-CA" dirty="0"/>
              <a:t>to </a:t>
            </a:r>
            <a:r>
              <a:rPr lang="en-CA" dirty="0" smtClean="0"/>
              <a:t>logging in all areas combined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Account for most of the logging related alterations.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Falling and yarding and low retention made up 53% of all logging related impact sources in the Coast area while windthrow added another 12%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The remaining impact sources were the only ones scoring at least 1 % in any of the geographic areas.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7244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Second highest source of impacts provincially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High background levels of fine sediments </a:t>
            </a:r>
            <a:r>
              <a:rPr lang="en-CA" dirty="0" smtClean="0"/>
              <a:t>dominant </a:t>
            </a:r>
            <a:r>
              <a:rPr lang="en-CA" dirty="0"/>
              <a:t>in the interior ranging from 9% in the South Area to 12% in the North followed by wind (6 – 8%). </a:t>
            </a:r>
            <a:endParaRPr lang="en-CA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Wind and torrents were the leading causal factors on the Coast (4% each), followed by fine sediments (3</a:t>
            </a:r>
            <a:r>
              <a:rPr lang="en-CA" dirty="0" smtClean="0"/>
              <a:t>%).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In general, a wider range of natural impacts were recorded for North and South Area streams compared to the Coast </a:t>
            </a:r>
            <a:r>
              <a:rPr lang="en-CA" dirty="0" smtClean="0"/>
              <a:t>Area although the various sources made up 2% or less of the total number of attributed impacts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70384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Road related impacts summed over all specific causes varied from </a:t>
            </a:r>
            <a:r>
              <a:rPr lang="en-CA" dirty="0"/>
              <a:t>8 to 13% </a:t>
            </a:r>
            <a:r>
              <a:rPr lang="en-CA" dirty="0" smtClean="0"/>
              <a:t>as the cause of “no” answers among the 3 geographic areas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About equally divided between road surface erosion and ditch &amp; cut-fill slope  issues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Livestock issues were mainly about trampling of the stream bed and banks, and primarily in the South Area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1309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How many “No” answers at each assessed site were due to the forestry practices at each site versus impacts due to other local or upstream/upslope sources?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On average, over all eras and sites, non-forestry factors contributed  1 “no” answer with little variation among eras while on-site forestry contributed 2.6 “no” answers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In general, the larger fish-bearing streams found lower down in the watershed (S1s and S2s) had more non-forestry than forestry related impacts, a good demonstration of cumulative effects in lower elevation sites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For S3s, forestry-related and non-forestry related impact sources were approximately equal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For headwater S4s and S6s, even larger S5s, forestry-related effects generally dominated contributing 2.5 “no” answers for S4 streams and 3.4 for S6s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In upper watershed areas, forestry is frequently the only or main industrial activity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98781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How many small streams (%) compared with larger ones receive riparian buffers as a management option?</a:t>
            </a:r>
          </a:p>
          <a:p>
            <a:r>
              <a:rPr lang="en-CA" dirty="0" smtClean="0"/>
              <a:t>Does this vary for streams located adjacent to cutblocks versus those located within cutblocks?</a:t>
            </a:r>
          </a:p>
          <a:p>
            <a:endParaRPr lang="en-CA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Focus on S4, S5, and S6 streams which do not require buffers in regulation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On the whole, more S4s are situated adjacent to cutblocks than within, and high percentages are buffered with at least 5 m of retention.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CA" dirty="0" smtClean="0"/>
              <a:t>100% are buffered on the Coast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CA" dirty="0" smtClean="0"/>
              <a:t>Fewer within cutblocks are buffer (48% in the Coast &amp; North, 77% in the South)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The opposite occurs with S6s.  More are located within than adjacent; high percentages adjacent are buffered (84% provincially) while &lt;30% of in-block S6s receive buffers 5m wide or wider, and 19% on the Coast.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42081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For streams which do not require buffers in regulation, how wide are they and what are their FREP assessment outcomes?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For both S4s and S6s, adjacent streams received wider buffers than streams within cutblocks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This is especially apparent for S6s where buffer widths for within-cutblock streams varied from 3 to 8 m wide compared to 16-24 m wide when located adjacent to the block.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Where buffer widths varied appreciably between adjacent and within-cutblock S4 streams (e.g., Coast and North), from 1.0 to 1.9 more “no” answers on average  were recorded for the within-cutblock sites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Similarly, for S6 streams , from 1.2 to 2.6 to “no” answers on average were recorded for the within-cutblock sites depending upon Area.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Therefore, generally lesser levels of impact were observed for streams located adjacent to cutblocks.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427830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E2CB0-B6FF-44E3-9D33-66BB2800BE56}" type="slidenum">
              <a:rPr lang="en-CA" smtClean="0"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06082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57981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86258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49291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5610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8840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61651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52092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4994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89328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3823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13655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76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59963-45DE-4776-A83D-0E77E7D377D9}" type="datetimeFigureOut">
              <a:rPr lang="en-CA" smtClean="0"/>
              <a:t>2017-02-27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5B959-F6A8-4288-869C-15BEE3F9604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91673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10102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405" y="4009137"/>
            <a:ext cx="3812524" cy="2754046"/>
          </a:xfrm>
          <a:prstGeom prst="rect">
            <a:avLst/>
          </a:prstGeom>
          <a:noFill/>
        </p:spPr>
      </p:pic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404" y="1118353"/>
            <a:ext cx="3812524" cy="2849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411071" y="31827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Riparian Management Effectiveness Evaluations</a:t>
            </a:r>
            <a:br>
              <a:rPr lang="en-GB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GB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2005 - 2014</a:t>
            </a:r>
            <a:endParaRPr lang="en-CA" sz="3000" dirty="0">
              <a:solidFill>
                <a:srgbClr val="ECFD0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95936" y="1131843"/>
            <a:ext cx="27363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Peter J. Tschaplinski</a:t>
            </a:r>
            <a:r>
              <a:rPr lang="en-GB" b="1" dirty="0" smtClean="0">
                <a:solidFill>
                  <a:schemeClr val="bg1"/>
                </a:solidFill>
              </a:rPr>
              <a:t/>
            </a:r>
            <a:br>
              <a:rPr lang="en-GB" b="1" dirty="0" smtClean="0">
                <a:solidFill>
                  <a:schemeClr val="bg1"/>
                </a:solidFill>
              </a:rPr>
            </a:br>
            <a:r>
              <a:rPr lang="en-GB" b="1" dirty="0" smtClean="0">
                <a:solidFill>
                  <a:schemeClr val="bg1"/>
                </a:solidFill>
              </a:rPr>
              <a:t>  Ministry of Environment</a:t>
            </a:r>
            <a:endParaRPr lang="en-CA" b="1" dirty="0">
              <a:solidFill>
                <a:schemeClr val="bg1"/>
              </a:solidFill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6958" y="1844824"/>
            <a:ext cx="1430243" cy="216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ptschapl\PJT\FISH-FOR\FRPA\FREP\RSMP\2010-2011\101102 93B 015 136 riparian 1. Upstream SW. DH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4159554"/>
            <a:ext cx="4176464" cy="2581814"/>
          </a:xfrm>
          <a:prstGeom prst="rect">
            <a:avLst/>
          </a:prstGeom>
          <a:noFill/>
        </p:spPr>
      </p:pic>
      <p:pic>
        <p:nvPicPr>
          <p:cNvPr id="1027" name="Picture 3" descr="C:\Users\ptschapl\PJT\FISH-FOR\FRPA\FREP\RSMP\2009-2010\Keith Creek 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18353"/>
            <a:ext cx="2232247" cy="3006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62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4" descr="https://lh3.googleusercontent.com/_RGoOi-xpH24/TVMcKXI-BmI/AAAAAAAAAWU/SQUnCrgzUWQ/s720/%5C%5CDoor%5CTHCHEN%24%5CPROFILE%5CDESKTOP%5C2011%20photo%20contest%5CWildlife%5CSockeye%20Salute%20%28LFD%29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5496" y="0"/>
            <a:ext cx="94414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b="1" dirty="0" smtClean="0">
                <a:solidFill>
                  <a:srgbClr val="000099"/>
                </a:solidFill>
              </a:rPr>
              <a:t>Riparian Management</a:t>
            </a:r>
            <a:br>
              <a:rPr lang="en-CA" b="1" dirty="0" smtClean="0">
                <a:solidFill>
                  <a:srgbClr val="000099"/>
                </a:solidFill>
              </a:rPr>
            </a:br>
            <a:r>
              <a:rPr lang="en-CA" b="1" dirty="0" smtClean="0">
                <a:solidFill>
                  <a:srgbClr val="000099"/>
                </a:solidFill>
              </a:rPr>
              <a:t>Evaluation Question - Streams</a:t>
            </a:r>
            <a:endParaRPr lang="en-CA" b="1" dirty="0">
              <a:solidFill>
                <a:srgbClr val="000099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2492896"/>
            <a:ext cx="8676456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000"/>
              </a:lnSpc>
            </a:pPr>
            <a:r>
              <a:rPr lang="en-CA" sz="3600" b="1" dirty="0" smtClean="0"/>
              <a:t>Are riparian forestry and range practices effective in maintaining the structural integrity and functions of stream ecosystems over both short and long terms? </a:t>
            </a:r>
            <a:endParaRPr lang="en-CA" sz="3600" b="1" dirty="0"/>
          </a:p>
        </p:txBody>
      </p:sp>
    </p:spTree>
    <p:extLst>
      <p:ext uri="{BB962C8B-B14F-4D97-AF65-F5344CB8AC3E}">
        <p14:creationId xmlns:p14="http://schemas.microsoft.com/office/powerpoint/2010/main" val="394034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38138"/>
          </a:xfrm>
        </p:spPr>
        <p:txBody>
          <a:bodyPr>
            <a:noAutofit/>
          </a:bodyPr>
          <a:lstStyle/>
          <a:p>
            <a:r>
              <a:rPr lang="en-CA" sz="38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FREP Resource Stewardship Monitoring</a:t>
            </a:r>
            <a:endParaRPr lang="en-CA" sz="3800" b="1" dirty="0">
              <a:solidFill>
                <a:srgbClr val="FFFF00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064896" cy="4586335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CA" sz="5500" b="1" dirty="0" smtClean="0"/>
              <a:t>RSM</a:t>
            </a:r>
            <a:r>
              <a:rPr lang="en-CA" sz="5500" dirty="0" smtClean="0"/>
              <a:t> </a:t>
            </a:r>
            <a:r>
              <a:rPr lang="en-CA" sz="5500" b="1" dirty="0" smtClean="0"/>
              <a:t>Riparian-Stream Assessment Protocol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en-CA" sz="4900" b="1" dirty="0" smtClean="0"/>
              <a:t>Developed and tested more than 12 years ago to meet the requirement to monitor under FRPA - a fundamental part of the results-based regime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en-CA" sz="4900" b="1" dirty="0"/>
              <a:t>Indicator </a:t>
            </a:r>
            <a:r>
              <a:rPr lang="en-CA" sz="4900" b="1" dirty="0" smtClean="0"/>
              <a:t>based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en-CA" sz="4900" b="1" dirty="0" smtClean="0"/>
              <a:t>15 indicators addressed by 15 main questions covering attributes and processes </a:t>
            </a:r>
            <a:endParaRPr lang="en-CA" sz="4900" b="1" dirty="0"/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CA" sz="5000" b="1" dirty="0" smtClean="0"/>
              <a:t>Refined from an initial compilation of 61 potential indicators.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en-CA" sz="4600" b="1" dirty="0" smtClean="0"/>
              <a:t>Based on results from research and monitoring projects in different areas of the </a:t>
            </a:r>
            <a:r>
              <a:rPr lang="en-CA" sz="4600" b="1" dirty="0"/>
              <a:t>province and expert </a:t>
            </a:r>
            <a:r>
              <a:rPr lang="en-CA" sz="4600" b="1" dirty="0" smtClean="0"/>
              <a:t>input</a:t>
            </a:r>
          </a:p>
          <a:p>
            <a:pPr>
              <a:lnSpc>
                <a:spcPct val="120000"/>
              </a:lnSpc>
            </a:pPr>
            <a:r>
              <a:rPr lang="en-CA" sz="5000" b="1" dirty="0" smtClean="0"/>
              <a:t>The resultant “condition” rating is based on the number of negative responses given to 15 main questions that cover four categories: </a:t>
            </a:r>
          </a:p>
          <a:p>
            <a:pPr>
              <a:lnSpc>
                <a:spcPct val="120000"/>
              </a:lnSpc>
            </a:pPr>
            <a:endParaRPr lang="en-CA" dirty="0"/>
          </a:p>
          <a:p>
            <a:pPr lvl="1">
              <a:lnSpc>
                <a:spcPct val="120000"/>
              </a:lnSpc>
            </a:pPr>
            <a:r>
              <a:rPr lang="en-CA" sz="4600" b="1" dirty="0" smtClean="0"/>
              <a:t>Channel, Biological	</a:t>
            </a:r>
          </a:p>
          <a:p>
            <a:pPr lvl="1">
              <a:lnSpc>
                <a:spcPct val="120000"/>
              </a:lnSpc>
            </a:pPr>
            <a:r>
              <a:rPr lang="en-CA" sz="4600" b="1" dirty="0" smtClean="0"/>
              <a:t>Channel, Physical</a:t>
            </a:r>
          </a:p>
          <a:p>
            <a:pPr lvl="1">
              <a:lnSpc>
                <a:spcPct val="120000"/>
              </a:lnSpc>
            </a:pPr>
            <a:r>
              <a:rPr lang="en-CA" sz="4600" b="1" dirty="0" smtClean="0"/>
              <a:t>Riparian, Biological</a:t>
            </a:r>
          </a:p>
          <a:p>
            <a:pPr lvl="1">
              <a:lnSpc>
                <a:spcPct val="120000"/>
              </a:lnSpc>
            </a:pPr>
            <a:r>
              <a:rPr lang="en-CA" sz="4600" b="1" dirty="0" smtClean="0"/>
              <a:t>Riparian, Physical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2023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56138" y="1676400"/>
            <a:ext cx="4267200" cy="49530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30000"/>
              </a:spcBef>
              <a:buFontTx/>
              <a:buNone/>
            </a:pPr>
            <a:r>
              <a:rPr lang="en-GB" altLang="en-US" sz="1600" b="1" dirty="0" smtClean="0">
                <a:solidFill>
                  <a:schemeClr val="bg1"/>
                </a:solidFill>
              </a:rPr>
              <a:t> </a:t>
            </a:r>
            <a:r>
              <a:rPr lang="en-GB" altLang="en-US" sz="2200" b="1" dirty="0" smtClean="0">
                <a:solidFill>
                  <a:srgbClr val="000099"/>
                </a:solidFill>
              </a:rPr>
              <a:t>9. Aquatic invertebrate</a:t>
            </a:r>
          </a:p>
          <a:p>
            <a:pPr>
              <a:lnSpc>
                <a:spcPct val="8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    diversity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10. Windthrow frequency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11. Riparian soil disturbance/</a:t>
            </a:r>
            <a:br>
              <a:rPr lang="en-GB" altLang="en-US" sz="2200" b="1" dirty="0" smtClean="0">
                <a:solidFill>
                  <a:srgbClr val="000099"/>
                </a:solidFill>
              </a:rPr>
            </a:br>
            <a:r>
              <a:rPr lang="en-GB" altLang="en-US" sz="2200" b="1" dirty="0" smtClean="0">
                <a:solidFill>
                  <a:srgbClr val="000099"/>
                </a:solidFill>
              </a:rPr>
              <a:t>  bare ground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12. LWD supply/root network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13. Shade &amp; microclimate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14. Disturbance-increasers/</a:t>
            </a:r>
            <a:br>
              <a:rPr lang="en-GB" altLang="en-US" sz="2200" b="1" dirty="0" smtClean="0">
                <a:solidFill>
                  <a:srgbClr val="000099"/>
                </a:solidFill>
              </a:rPr>
            </a:br>
            <a:r>
              <a:rPr lang="en-GB" altLang="en-US" sz="2200" b="1" dirty="0" smtClean="0">
                <a:solidFill>
                  <a:srgbClr val="000099"/>
                </a:solidFill>
              </a:rPr>
              <a:t>  noxious weeds/invasive</a:t>
            </a:r>
            <a:br>
              <a:rPr lang="en-GB" altLang="en-US" sz="2200" b="1" dirty="0" smtClean="0">
                <a:solidFill>
                  <a:srgbClr val="000099"/>
                </a:solidFill>
              </a:rPr>
            </a:br>
            <a:r>
              <a:rPr lang="en-GB" altLang="en-US" sz="2200" b="1" dirty="0" smtClean="0">
                <a:solidFill>
                  <a:srgbClr val="000099"/>
                </a:solidFill>
              </a:rPr>
              <a:t>  plants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15. Vegetation form, vigour,</a:t>
            </a:r>
            <a:br>
              <a:rPr lang="en-GB" altLang="en-US" sz="2200" b="1" dirty="0" smtClean="0">
                <a:solidFill>
                  <a:srgbClr val="000099"/>
                </a:solidFill>
              </a:rPr>
            </a:br>
            <a:r>
              <a:rPr lang="en-GB" altLang="en-US" sz="2200" b="1" dirty="0" smtClean="0">
                <a:solidFill>
                  <a:srgbClr val="000099"/>
                </a:solidFill>
              </a:rPr>
              <a:t> &amp; structure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altLang="en-US" sz="2200" b="1" dirty="0" smtClean="0">
              <a:solidFill>
                <a:schemeClr val="bg1"/>
              </a:solidFill>
            </a:endParaRPr>
          </a:p>
        </p:txBody>
      </p:sp>
      <p:sp>
        <p:nvSpPr>
          <p:cNvPr id="819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5378D65-4342-4747-9DD4-EF96DD9F0CEF}" type="slidenum">
              <a:rPr lang="en-CA" altLang="en-US" sz="1400" b="1" smtClean="0">
                <a:solidFill>
                  <a:schemeClr val="bg1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CA" altLang="en-US" sz="1400" b="1" dirty="0" smtClean="0">
              <a:solidFill>
                <a:schemeClr val="bg1"/>
              </a:solidFill>
            </a:endParaRPr>
          </a:p>
        </p:txBody>
      </p:sp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914400"/>
          </a:xfrm>
          <a:ln w="25400">
            <a:noFill/>
          </a:ln>
        </p:spPr>
        <p:txBody>
          <a:bodyPr/>
          <a:lstStyle/>
          <a:p>
            <a:pPr>
              <a:defRPr/>
            </a:pPr>
            <a:r>
              <a:rPr lang="en-GB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Stream-Riparian Indicators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76400"/>
            <a:ext cx="3733800" cy="47244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1. Channel bed disturbance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2. Channel bank disturbance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3. LWD characteristics 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4. Channel morphology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5. Aquatic connectivity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6. Fish cover diversity</a:t>
            </a:r>
          </a:p>
          <a:p>
            <a:pPr>
              <a:lnSpc>
                <a:spcPct val="8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7. Moss abundance &amp; condition</a:t>
            </a:r>
          </a:p>
          <a:p>
            <a:pPr>
              <a:lnSpc>
                <a:spcPct val="80000"/>
              </a:lnSpc>
              <a:spcBef>
                <a:spcPct val="30000"/>
              </a:spcBef>
              <a:buFontTx/>
              <a:buNone/>
            </a:pPr>
            <a:r>
              <a:rPr lang="en-GB" altLang="en-US" sz="2200" b="1" dirty="0" smtClean="0">
                <a:solidFill>
                  <a:srgbClr val="000099"/>
                </a:solidFill>
              </a:rPr>
              <a:t>8. Fine sediments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altLang="en-US" sz="22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95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The Concept of</a:t>
            </a:r>
            <a:br>
              <a:rPr lang="en-CA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</a:br>
            <a:r>
              <a:rPr lang="en-CA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“Properly Functioning Condition”</a:t>
            </a:r>
            <a:endParaRPr lang="en-CA" dirty="0"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844824"/>
            <a:ext cx="9036496" cy="5013176"/>
          </a:xfrm>
        </p:spPr>
        <p:txBody>
          <a:bodyPr>
            <a:normAutofit fontScale="250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CA" sz="9600" dirty="0" smtClean="0"/>
              <a:t>Defined as the ability of a stream, river, wetland or lake and its riparian area to: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CA" sz="9600" dirty="0" smtClean="0"/>
              <a:t>1. withstand </a:t>
            </a:r>
            <a:r>
              <a:rPr lang="en-CA" sz="9600" dirty="0"/>
              <a:t>normal peak flood events without </a:t>
            </a:r>
            <a:r>
              <a:rPr lang="en-CA" sz="9600" dirty="0" smtClean="0"/>
              <a:t>experiencing</a:t>
            </a:r>
            <a:br>
              <a:rPr lang="en-CA" sz="9600" dirty="0" smtClean="0"/>
            </a:br>
            <a:r>
              <a:rPr lang="en-CA" sz="9600" dirty="0" smtClean="0"/>
              <a:t>     </a:t>
            </a:r>
            <a:r>
              <a:rPr lang="en-CA" sz="9600" dirty="0"/>
              <a:t>accelerated soil loss, channel movement, or bank movement; </a:t>
            </a:r>
            <a:endParaRPr lang="en-CA" sz="96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en-CA" sz="9600" dirty="0" smtClean="0"/>
              <a:t>2</a:t>
            </a:r>
            <a:r>
              <a:rPr lang="en-CA" sz="9600" dirty="0"/>
              <a:t>. </a:t>
            </a:r>
            <a:r>
              <a:rPr lang="en-CA" sz="9600" dirty="0" smtClean="0"/>
              <a:t>filter </a:t>
            </a:r>
            <a:r>
              <a:rPr lang="en-CA" sz="9600" dirty="0"/>
              <a:t>runoff;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CA" sz="9600" dirty="0" smtClean="0"/>
              <a:t>3</a:t>
            </a:r>
            <a:r>
              <a:rPr lang="en-CA" sz="9600" dirty="0"/>
              <a:t>. </a:t>
            </a:r>
            <a:r>
              <a:rPr lang="en-CA" sz="9600" dirty="0" smtClean="0"/>
              <a:t>store </a:t>
            </a:r>
            <a:r>
              <a:rPr lang="en-CA" sz="9600" dirty="0"/>
              <a:t>and safely </a:t>
            </a:r>
            <a:r>
              <a:rPr lang="en-CA" sz="9600" dirty="0" smtClean="0"/>
              <a:t>releases </a:t>
            </a:r>
            <a:r>
              <a:rPr lang="en-CA" sz="9600" dirty="0"/>
              <a:t>water; </a:t>
            </a:r>
            <a:endParaRPr lang="en-CA" sz="96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en-CA" sz="9600" dirty="0" smtClean="0"/>
              <a:t>4</a:t>
            </a:r>
            <a:r>
              <a:rPr lang="en-CA" sz="9600" dirty="0"/>
              <a:t>. </a:t>
            </a:r>
            <a:r>
              <a:rPr lang="en-CA" sz="9600" dirty="0" smtClean="0"/>
              <a:t>maintain </a:t>
            </a:r>
            <a:r>
              <a:rPr lang="en-CA" sz="9600" dirty="0"/>
              <a:t>the connectivity of fish habitats in streams and </a:t>
            </a:r>
            <a:r>
              <a:rPr lang="en-CA" sz="9600" dirty="0" smtClean="0"/>
              <a:t>riparian</a:t>
            </a:r>
            <a:br>
              <a:rPr lang="en-CA" sz="9600" dirty="0" smtClean="0"/>
            </a:br>
            <a:r>
              <a:rPr lang="en-CA" sz="9600" dirty="0" smtClean="0"/>
              <a:t>    </a:t>
            </a:r>
            <a:r>
              <a:rPr lang="en-CA" sz="9600" dirty="0"/>
              <a:t>areas so that these habitats are not lost or isolated as a result of </a:t>
            </a:r>
            <a:r>
              <a:rPr lang="en-CA" sz="9600" dirty="0" smtClean="0"/>
              <a:t/>
            </a:r>
            <a:br>
              <a:rPr lang="en-CA" sz="9600" dirty="0" smtClean="0"/>
            </a:br>
            <a:r>
              <a:rPr lang="en-CA" sz="9600" dirty="0" smtClean="0"/>
              <a:t>    management </a:t>
            </a:r>
            <a:r>
              <a:rPr lang="en-CA" sz="9600" dirty="0"/>
              <a:t>activity; </a:t>
            </a:r>
            <a:endParaRPr lang="en-CA" sz="96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en-CA" sz="9600" dirty="0" smtClean="0"/>
              <a:t>5</a:t>
            </a:r>
            <a:r>
              <a:rPr lang="en-CA" sz="9600" dirty="0"/>
              <a:t>. </a:t>
            </a:r>
            <a:r>
              <a:rPr lang="en-CA" sz="9600" dirty="0" smtClean="0"/>
              <a:t>maintain </a:t>
            </a:r>
            <a:r>
              <a:rPr lang="en-CA" sz="9600" dirty="0"/>
              <a:t>an adequate riparian root network or large woody </a:t>
            </a:r>
            <a:r>
              <a:rPr lang="en-CA" sz="9600" dirty="0" smtClean="0"/>
              <a:t>debris</a:t>
            </a:r>
            <a:br>
              <a:rPr lang="en-CA" sz="9600" dirty="0" smtClean="0"/>
            </a:br>
            <a:r>
              <a:rPr lang="en-CA" sz="9600" dirty="0" smtClean="0"/>
              <a:t>    </a:t>
            </a:r>
            <a:r>
              <a:rPr lang="en-CA" sz="9600" dirty="0"/>
              <a:t>(LWD) supply; </a:t>
            </a:r>
            <a:r>
              <a:rPr lang="en-CA" sz="9600" dirty="0" smtClean="0"/>
              <a:t>and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CA" sz="9600" dirty="0" smtClean="0"/>
              <a:t>6</a:t>
            </a:r>
            <a:r>
              <a:rPr lang="en-CA" sz="9600" dirty="0"/>
              <a:t>. </a:t>
            </a:r>
            <a:r>
              <a:rPr lang="en-CA" sz="9600" dirty="0" smtClean="0"/>
              <a:t>provide </a:t>
            </a:r>
            <a:r>
              <a:rPr lang="en-CA" sz="9600" dirty="0"/>
              <a:t>shade and </a:t>
            </a:r>
            <a:r>
              <a:rPr lang="en-CA" sz="9600" dirty="0" smtClean="0"/>
              <a:t>reduce </a:t>
            </a:r>
            <a:r>
              <a:rPr lang="en-CA" sz="9600" dirty="0"/>
              <a:t>bank microclimate change. 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2892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366" y="37724"/>
            <a:ext cx="8229600" cy="1143000"/>
          </a:xfrm>
          <a:ln>
            <a:noFill/>
          </a:ln>
        </p:spPr>
        <p:txBody>
          <a:bodyPr/>
          <a:lstStyle/>
          <a:p>
            <a:r>
              <a:rPr lang="en-CA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Evaluation</a:t>
            </a:r>
            <a:r>
              <a:rPr lang="en-CA" dirty="0" smtClean="0"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 </a:t>
            </a:r>
            <a:endParaRPr lang="en-CA" dirty="0"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047161"/>
              </p:ext>
            </p:extLst>
          </p:nvPr>
        </p:nvGraphicFramePr>
        <p:xfrm>
          <a:off x="1259632" y="4581128"/>
          <a:ext cx="6513762" cy="2016225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2587659"/>
                <a:gridCol w="3926103"/>
              </a:tblGrid>
              <a:tr h="63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Number of </a:t>
                      </a:r>
                      <a:r>
                        <a:rPr lang="en-CA" sz="1400" dirty="0" smtClean="0">
                          <a:effectLst/>
                        </a:rPr>
                        <a:t>Negative Responses </a:t>
                      </a:r>
                      <a:endParaRPr lang="en-CA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(out of 15 </a:t>
                      </a:r>
                      <a:r>
                        <a:rPr lang="en-CA" sz="1400" dirty="0" smtClean="0">
                          <a:effectLst/>
                        </a:rPr>
                        <a:t>Indicator Questions</a:t>
                      </a:r>
                      <a:r>
                        <a:rPr lang="en-CA" sz="1400" dirty="0">
                          <a:effectLst/>
                        </a:rPr>
                        <a:t>)</a:t>
                      </a:r>
                      <a:endParaRPr lang="en-CA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Condition Ranking </a:t>
                      </a:r>
                      <a:endParaRPr lang="en-CA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454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0 - 2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1" dirty="0">
                          <a:effectLst/>
                        </a:rPr>
                        <a:t>Properly functioning </a:t>
                      </a:r>
                      <a:endParaRPr lang="en-CA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54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3 - 4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1" dirty="0" smtClean="0">
                          <a:effectLst/>
                        </a:rPr>
                        <a:t>Functioning, but at </a:t>
                      </a:r>
                      <a:r>
                        <a:rPr lang="en-CA" sz="1200" b="1" dirty="0">
                          <a:effectLst/>
                        </a:rPr>
                        <a:t>risk </a:t>
                      </a:r>
                      <a:r>
                        <a:rPr lang="en-CA" sz="1200" b="1" dirty="0" smtClean="0">
                          <a:effectLst/>
                        </a:rPr>
                        <a:t> (limited impacts)</a:t>
                      </a:r>
                      <a:endParaRPr lang="en-CA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54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5 - 6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1" dirty="0" smtClean="0">
                          <a:effectLst/>
                        </a:rPr>
                        <a:t>Functioning, but at </a:t>
                      </a:r>
                      <a:r>
                        <a:rPr lang="en-CA" sz="1200" b="1" dirty="0">
                          <a:effectLst/>
                        </a:rPr>
                        <a:t>high risk </a:t>
                      </a:r>
                      <a:r>
                        <a:rPr lang="en-CA" sz="1200" b="1" dirty="0" smtClean="0">
                          <a:effectLst/>
                        </a:rPr>
                        <a:t> (intermediate impacts)</a:t>
                      </a:r>
                      <a:endParaRPr lang="en-CA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73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&gt; 6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1" dirty="0">
                          <a:effectLst/>
                        </a:rPr>
                        <a:t>Not properly functioning </a:t>
                      </a:r>
                      <a:endParaRPr lang="en-CA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2574" y="1052736"/>
            <a:ext cx="8496944" cy="561662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CA" sz="2400" dirty="0" smtClean="0"/>
              <a:t>Site assessments vary, based on stream morphology </a:t>
            </a:r>
            <a:r>
              <a:rPr lang="en-GB" sz="2400" dirty="0" smtClean="0"/>
              <a:t>(riffle-pool, cascade-pool, step-pool, non-alluvial channels) </a:t>
            </a:r>
            <a:r>
              <a:rPr lang="en-CA" sz="2400" dirty="0" smtClean="0"/>
              <a:t>and fish use</a:t>
            </a:r>
          </a:p>
          <a:p>
            <a:pPr>
              <a:spcAft>
                <a:spcPts val="600"/>
              </a:spcAft>
              <a:defRPr/>
            </a:pPr>
            <a:r>
              <a:rPr lang="en-CA" sz="2400" dirty="0" smtClean="0"/>
              <a:t>114 – 120 </a:t>
            </a:r>
            <a:r>
              <a:rPr lang="en-CA" sz="2400" dirty="0"/>
              <a:t>measurements, estimates, and observations required to complete a stream-riparian assessment based on </a:t>
            </a:r>
            <a:r>
              <a:rPr lang="en-CA" sz="2400" dirty="0" smtClean="0"/>
              <a:t>38 – 60 </a:t>
            </a:r>
            <a:r>
              <a:rPr lang="en-CA" sz="2400" dirty="0"/>
              <a:t>specific </a:t>
            </a:r>
            <a:r>
              <a:rPr lang="en-CA" sz="2400" dirty="0" smtClean="0"/>
              <a:t>indicators</a:t>
            </a:r>
          </a:p>
          <a:p>
            <a:pPr>
              <a:spcAft>
                <a:spcPts val="600"/>
              </a:spcAft>
              <a:defRPr/>
            </a:pPr>
            <a:r>
              <a:rPr lang="en-GB" sz="2400" dirty="0" smtClean="0"/>
              <a:t>Each of 15 main questions answered “Yes = OK”, N/A, or  “No = Problem”</a:t>
            </a:r>
          </a:p>
          <a:p>
            <a:pPr>
              <a:spcAft>
                <a:spcPts val="600"/>
              </a:spcAft>
              <a:defRPr/>
            </a:pPr>
            <a:r>
              <a:rPr lang="en-GB" sz="2400" dirty="0" smtClean="0"/>
              <a:t>Roll-up score = overall site condition</a:t>
            </a:r>
            <a:endParaRPr lang="en-GB" sz="24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396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40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10-Year FREP Sample</a:t>
            </a:r>
            <a:br>
              <a:rPr lang="en-CA" sz="40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</a:br>
            <a:r>
              <a:rPr lang="en-CA" sz="40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2005 </a:t>
            </a:r>
            <a:r>
              <a:rPr lang="en-GB" sz="40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rial" charset="0"/>
                <a:cs typeface="Arial" charset="0"/>
              </a:rPr>
              <a:t>– 2014 </a:t>
            </a:r>
            <a:r>
              <a:rPr lang="en-CA" sz="40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Surveys</a:t>
            </a:r>
            <a:endParaRPr lang="en-CA" sz="4000" b="1" dirty="0">
              <a:solidFill>
                <a:srgbClr val="FFFF00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789725"/>
              </p:ext>
            </p:extLst>
          </p:nvPr>
        </p:nvGraphicFramePr>
        <p:xfrm>
          <a:off x="467544" y="1556793"/>
          <a:ext cx="7920880" cy="446713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882205"/>
                <a:gridCol w="1069686"/>
                <a:gridCol w="1069686"/>
                <a:gridCol w="1006577"/>
                <a:gridCol w="782542"/>
                <a:gridCol w="671314"/>
                <a:gridCol w="719435"/>
                <a:gridCol w="719435"/>
              </a:tblGrid>
              <a:tr h="519425">
                <a:tc rowSpan="3"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Forest Management Era 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gridSpan="6"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800" b="1" dirty="0">
                          <a:solidFill>
                            <a:srgbClr val="000099"/>
                          </a:solidFill>
                          <a:effectLst/>
                        </a:rPr>
                        <a:t>Riparian Class (S1–S6) with Average Stream Width (m)</a:t>
                      </a:r>
                      <a:endParaRPr lang="en-CA" sz="18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000" dirty="0">
                          <a:effectLst/>
                        </a:rPr>
                        <a:t> </a:t>
                      </a:r>
                      <a:endParaRPr lang="en-CA" sz="10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344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Fish-Bearing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Without Fish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643636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800" b="1" dirty="0">
                          <a:effectLst/>
                        </a:rPr>
                        <a:t>S1</a:t>
                      </a:r>
                      <a:br>
                        <a:rPr lang="en-CA" sz="1800" b="1" dirty="0">
                          <a:effectLst/>
                        </a:rPr>
                      </a:br>
                      <a:r>
                        <a:rPr lang="en-CA" sz="1200" b="1" dirty="0">
                          <a:effectLst/>
                        </a:rPr>
                        <a:t>&gt; 20 m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800" b="1" dirty="0">
                          <a:effectLst/>
                        </a:rPr>
                        <a:t>S2</a:t>
                      </a:r>
                      <a:r>
                        <a:rPr lang="en-CA" sz="1200" b="1" dirty="0">
                          <a:effectLst/>
                        </a:rPr>
                        <a:t/>
                      </a:r>
                      <a:br>
                        <a:rPr lang="en-CA" sz="1200" b="1" dirty="0">
                          <a:effectLst/>
                        </a:rPr>
                      </a:br>
                      <a:r>
                        <a:rPr lang="en-CA" sz="1200" b="1" dirty="0">
                          <a:effectLst/>
                        </a:rPr>
                        <a:t>&gt; 5 to </a:t>
                      </a:r>
                      <a:r>
                        <a:rPr lang="en-CA" sz="1200" b="1" dirty="0">
                          <a:effectLst/>
                          <a:sym typeface="Symbol"/>
                        </a:rPr>
                        <a:t></a:t>
                      </a:r>
                      <a:r>
                        <a:rPr lang="en-CA" sz="1200" b="1" dirty="0">
                          <a:effectLst/>
                        </a:rPr>
                        <a:t> 20 m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800" b="1" dirty="0">
                          <a:effectLst/>
                        </a:rPr>
                        <a:t>S3</a:t>
                      </a:r>
                      <a:r>
                        <a:rPr lang="en-CA" sz="1200" b="1" dirty="0">
                          <a:effectLst/>
                        </a:rPr>
                        <a:t/>
                      </a:r>
                      <a:br>
                        <a:rPr lang="en-CA" sz="1200" b="1" dirty="0">
                          <a:effectLst/>
                        </a:rPr>
                      </a:br>
                      <a:r>
                        <a:rPr lang="en-CA" sz="1200" b="1" dirty="0">
                          <a:effectLst/>
                        </a:rPr>
                        <a:t>1.5 to </a:t>
                      </a:r>
                      <a:r>
                        <a:rPr lang="en-CA" sz="1200" b="1" dirty="0">
                          <a:effectLst/>
                          <a:sym typeface="Symbol"/>
                        </a:rPr>
                        <a:t></a:t>
                      </a:r>
                      <a:r>
                        <a:rPr lang="en-CA" sz="1200" b="1" dirty="0">
                          <a:effectLst/>
                        </a:rPr>
                        <a:t> 5 m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800" b="1" dirty="0">
                          <a:effectLst/>
                        </a:rPr>
                        <a:t>S4</a:t>
                      </a:r>
                      <a:r>
                        <a:rPr lang="en-CA" sz="1200" b="1" dirty="0">
                          <a:effectLst/>
                        </a:rPr>
                        <a:t/>
                      </a:r>
                      <a:br>
                        <a:rPr lang="en-CA" sz="1200" b="1" dirty="0">
                          <a:effectLst/>
                        </a:rPr>
                      </a:br>
                      <a:r>
                        <a:rPr lang="en-CA" sz="1200" b="1" dirty="0">
                          <a:effectLst/>
                        </a:rPr>
                        <a:t>&lt; 1.5 m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800" b="1" dirty="0">
                          <a:effectLst/>
                        </a:rPr>
                        <a:t>S5</a:t>
                      </a:r>
                      <a:br>
                        <a:rPr lang="en-CA" sz="1800" b="1" dirty="0">
                          <a:effectLst/>
                        </a:rPr>
                      </a:br>
                      <a:r>
                        <a:rPr lang="en-CA" sz="1200" b="1" dirty="0">
                          <a:effectLst/>
                        </a:rPr>
                        <a:t>&gt; 3 m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800" b="1" dirty="0">
                          <a:effectLst/>
                        </a:rPr>
                        <a:t>S6</a:t>
                      </a:r>
                      <a:br>
                        <a:rPr lang="en-CA" sz="1800" b="1" dirty="0">
                          <a:effectLst/>
                        </a:rPr>
                      </a:br>
                      <a:r>
                        <a:rPr lang="en-CA" sz="1200" b="1" dirty="0">
                          <a:effectLst/>
                          <a:sym typeface="Symbol"/>
                        </a:rPr>
                        <a:t></a:t>
                      </a:r>
                      <a:r>
                        <a:rPr lang="en-CA" sz="1200" b="1" dirty="0">
                          <a:effectLst/>
                        </a:rPr>
                        <a:t> 3 m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800" b="1" dirty="0">
                          <a:effectLst/>
                        </a:rPr>
                        <a:t>Total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77511"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600" b="1" dirty="0">
                          <a:effectLst/>
                        </a:rPr>
                        <a:t>Forest Practices Code</a:t>
                      </a:r>
                      <a:br>
                        <a:rPr lang="en-CA" sz="1600" b="1" dirty="0">
                          <a:effectLst/>
                        </a:rPr>
                      </a:br>
                      <a:r>
                        <a:rPr lang="en-CA" sz="1600" b="1" dirty="0">
                          <a:effectLst/>
                        </a:rPr>
                        <a:t>1996 – 2003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3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54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230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210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63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511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1,092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77511"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600" b="1" dirty="0">
                          <a:effectLst/>
                        </a:rPr>
                        <a:t>Transition</a:t>
                      </a:r>
                      <a:br>
                        <a:rPr lang="en-CA" sz="1600" b="1" dirty="0">
                          <a:effectLst/>
                        </a:rPr>
                      </a:br>
                      <a:r>
                        <a:rPr lang="en-CA" sz="1600" b="1" dirty="0">
                          <a:effectLst/>
                        </a:rPr>
                        <a:t>2004 – 2006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5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42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121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100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48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314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609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92894"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600" b="1" dirty="0">
                          <a:effectLst/>
                        </a:rPr>
                        <a:t>Forest and Range Practices Act</a:t>
                      </a:r>
                      <a:br>
                        <a:rPr lang="en-CA" sz="1600" b="1" dirty="0">
                          <a:effectLst/>
                        </a:rPr>
                      </a:br>
                      <a:r>
                        <a:rPr lang="en-CA" sz="1600" b="1" dirty="0">
                          <a:effectLst/>
                        </a:rPr>
                        <a:t>2007 – 2014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1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41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132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70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56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286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586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8708"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CA" sz="1600" b="1" dirty="0">
                          <a:effectLst/>
                        </a:rPr>
                        <a:t>ALL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9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137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483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380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167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1,111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2,287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251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928992" cy="1152128"/>
          </a:xfrm>
        </p:spPr>
        <p:txBody>
          <a:bodyPr>
            <a:noAutofit/>
          </a:bodyPr>
          <a:lstStyle/>
          <a:p>
            <a:r>
              <a:rPr lang="en-GB" sz="30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cs typeface="Arial" charset="0"/>
              </a:rPr>
              <a:t>Provincial </a:t>
            </a:r>
            <a:r>
              <a:rPr lang="en-GB" sz="30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cs typeface="Arial" charset="0"/>
              </a:rPr>
              <a:t>Summary </a:t>
            </a:r>
            <a:r>
              <a:rPr lang="en-GB" sz="30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cs typeface="Arial" charset="0"/>
              </a:rPr>
              <a:t>of Post-harvest Stream-Riparian Condition </a:t>
            </a:r>
            <a:r>
              <a:rPr lang="en-GB" sz="30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cs typeface="Arial" charset="0"/>
              </a:rPr>
              <a:t>Assessments by Forest Management Era</a:t>
            </a:r>
            <a:endParaRPr lang="en-CA" sz="3000" dirty="0"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1070269822"/>
              </p:ext>
            </p:extLst>
          </p:nvPr>
        </p:nvGraphicFramePr>
        <p:xfrm>
          <a:off x="755576" y="1412776"/>
          <a:ext cx="7786722" cy="5157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2749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928992" cy="1143000"/>
          </a:xfrm>
        </p:spPr>
        <p:txBody>
          <a:bodyPr>
            <a:noAutofit/>
          </a:bodyPr>
          <a:lstStyle/>
          <a:p>
            <a:r>
              <a:rPr lang="en-GB" sz="30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rial" charset="0"/>
                <a:cs typeface="Arial" charset="0"/>
              </a:rPr>
              <a:t>Stream/Riparian </a:t>
            </a:r>
            <a:r>
              <a:rPr lang="en-GB" sz="30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rial" charset="0"/>
                <a:cs typeface="Arial" charset="0"/>
              </a:rPr>
              <a:t>Condition by Stream </a:t>
            </a:r>
            <a:r>
              <a:rPr lang="en-GB" sz="30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rial" charset="0"/>
                <a:cs typeface="Arial" charset="0"/>
              </a:rPr>
              <a:t>Class </a:t>
            </a:r>
            <a:r>
              <a:rPr lang="en-GB" sz="30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rial" charset="0"/>
                <a:cs typeface="Arial" charset="0"/>
              </a:rPr>
              <a:t>2005 – </a:t>
            </a:r>
            <a:r>
              <a:rPr lang="en-GB" sz="30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rial" charset="0"/>
                <a:cs typeface="Arial" charset="0"/>
              </a:rPr>
              <a:t>2014</a:t>
            </a:r>
            <a:endParaRPr lang="en-CA" sz="3000" dirty="0"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222337285"/>
              </p:ext>
            </p:extLst>
          </p:nvPr>
        </p:nvGraphicFramePr>
        <p:xfrm>
          <a:off x="971600" y="1268761"/>
          <a:ext cx="7200800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0246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Autofit/>
          </a:bodyPr>
          <a:lstStyle/>
          <a:p>
            <a:r>
              <a:rPr lang="en-CA" sz="36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Percent Outcomes in the Two Top PFC Categories vs. (PFC-I)+NPF and NPF</a:t>
            </a:r>
            <a:endParaRPr lang="en-CA" sz="3600" b="1" dirty="0">
              <a:solidFill>
                <a:srgbClr val="FFFF00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297699"/>
              </p:ext>
            </p:extLst>
          </p:nvPr>
        </p:nvGraphicFramePr>
        <p:xfrm>
          <a:off x="611560" y="1700808"/>
          <a:ext cx="7632847" cy="4392489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1126497"/>
                <a:gridCol w="650635"/>
                <a:gridCol w="650635"/>
                <a:gridCol w="650635"/>
                <a:gridCol w="650635"/>
                <a:gridCol w="650635"/>
                <a:gridCol w="650635"/>
                <a:gridCol w="650635"/>
                <a:gridCol w="650635"/>
                <a:gridCol w="650635"/>
                <a:gridCol w="650635"/>
              </a:tblGrid>
              <a:tr h="646307">
                <a:tc rowSpan="2" gridSpan="2">
                  <a:txBody>
                    <a:bodyPr/>
                    <a:lstStyle/>
                    <a:p>
                      <a:pPr marL="25400" indent="-226695" algn="ctr">
                        <a:spcAft>
                          <a:spcPts val="100"/>
                        </a:spcAft>
                      </a:pPr>
                      <a:r>
                        <a:rPr lang="en-CA" sz="1600" dirty="0">
                          <a:effectLst/>
                        </a:rPr>
                        <a:t>Riparian Class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rowSpan="2"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5400" indent="-226695" algn="ctr">
                        <a:spcAft>
                          <a:spcPts val="100"/>
                        </a:spcAft>
                      </a:pPr>
                      <a:r>
                        <a:rPr lang="en-CA" sz="1600" dirty="0">
                          <a:effectLst/>
                        </a:rPr>
                        <a:t>FP Code Era</a:t>
                      </a:r>
                      <a:br>
                        <a:rPr lang="en-CA" sz="1600" dirty="0">
                          <a:effectLst/>
                        </a:rPr>
                      </a:br>
                      <a:r>
                        <a:rPr lang="en-CA" sz="1600" dirty="0">
                          <a:effectLst/>
                        </a:rPr>
                        <a:t>(1996–2003) 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5400" indent="-226695" algn="ctr">
                        <a:spcAft>
                          <a:spcPts val="100"/>
                        </a:spcAft>
                      </a:pPr>
                      <a:r>
                        <a:rPr lang="en-CA" sz="1600" dirty="0">
                          <a:effectLst/>
                        </a:rPr>
                        <a:t>Transition Era</a:t>
                      </a:r>
                      <a:br>
                        <a:rPr lang="en-CA" sz="1600" dirty="0">
                          <a:effectLst/>
                        </a:rPr>
                      </a:br>
                      <a:r>
                        <a:rPr lang="en-CA" sz="1600" dirty="0">
                          <a:effectLst/>
                        </a:rPr>
                        <a:t>(2004–2006)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5400" indent="-226695" algn="ctr">
                        <a:spcAft>
                          <a:spcPts val="100"/>
                        </a:spcAft>
                      </a:pPr>
                      <a:r>
                        <a:rPr lang="en-CA" sz="1600" dirty="0">
                          <a:effectLst/>
                        </a:rPr>
                        <a:t>FRPA Era</a:t>
                      </a:r>
                      <a:br>
                        <a:rPr lang="en-CA" sz="1600" dirty="0">
                          <a:effectLst/>
                        </a:rPr>
                      </a:br>
                      <a:r>
                        <a:rPr lang="en-CA" sz="1600" dirty="0">
                          <a:effectLst/>
                        </a:rPr>
                        <a:t>(2007–2014)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574494">
                <a:tc gridSpan="2"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effectLst/>
                        </a:rPr>
                        <a:t>PFC+ PFC-L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effectLst/>
                        </a:rPr>
                        <a:t>PFC-I + NPF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25400" indent="-226695" algn="ctr"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effectLst/>
                        </a:rPr>
                        <a:t>NPF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effectLst/>
                        </a:rPr>
                        <a:t>PFC+ PFC-L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effectLst/>
                        </a:rPr>
                        <a:t>PFC-I + NPF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25400" indent="-226695" algn="ctr"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effectLst/>
                        </a:rPr>
                        <a:t>NPF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effectLst/>
                        </a:rPr>
                        <a:t>PFC+ PFC-L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effectLst/>
                        </a:rPr>
                        <a:t>PFC-I + NPF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25400" indent="-226695" algn="ctr"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effectLst/>
                        </a:rPr>
                        <a:t>NPF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6461">
                <a:tc rowSpan="5">
                  <a:txBody>
                    <a:bodyPr/>
                    <a:lstStyle/>
                    <a:p>
                      <a:pPr indent="-226695" algn="ctr">
                        <a:lnSpc>
                          <a:spcPts val="16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</a:rPr>
                        <a:t>Fish-Bearing</a:t>
                      </a:r>
                      <a:endParaRPr lang="en-CA" sz="1400" dirty="0">
                        <a:effectLst/>
                        <a:latin typeface="Times New Roman"/>
                        <a:ea typeface="ヒラギノ角ゴ Pro W3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S1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80.0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20.0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100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61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S2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82.4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17.6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1.8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87.2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12.8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80.5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19.5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61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S3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83.2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16.8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5.2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79.8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20.2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5.9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88.6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11.4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1.5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61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solidFill>
                            <a:srgbClr val="000099"/>
                          </a:solidFill>
                          <a:effectLst/>
                        </a:rPr>
                        <a:t>S4</a:t>
                      </a:r>
                      <a:endParaRPr lang="en-CA" sz="18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69.1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30.9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10.7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66.6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33.3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13.5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61.4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38.6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12.9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61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ALL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77.3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22.7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7.1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76.1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23.9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7.7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79.5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20.5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61">
                <a:tc rowSpan="3">
                  <a:txBody>
                    <a:bodyPr/>
                    <a:lstStyle/>
                    <a:p>
                      <a:pPr indent="-226695" algn="ctr">
                        <a:lnSpc>
                          <a:spcPts val="16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</a:rPr>
                        <a:t>Without Fish</a:t>
                      </a:r>
                      <a:endParaRPr lang="en-CA" sz="1400" dirty="0">
                        <a:effectLst/>
                        <a:latin typeface="Times New Roman"/>
                        <a:ea typeface="ヒラギノ角ゴ Pro W3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S5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78.1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21.9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6.3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80.8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19.2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4.3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67.9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32.1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12.5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61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solidFill>
                            <a:srgbClr val="000099"/>
                          </a:solidFill>
                          <a:effectLst/>
                        </a:rPr>
                        <a:t>S6</a:t>
                      </a:r>
                      <a:endParaRPr lang="en-CA" sz="18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58.4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41.6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18.6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55.4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44.6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16.5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56.6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43.4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18.9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61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ALL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60.6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39.4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17.2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58.9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41.1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14.9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58.5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41.5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17.8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730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08912" cy="1152128"/>
          </a:xfrm>
        </p:spPr>
        <p:txBody>
          <a:bodyPr>
            <a:normAutofit fontScale="90000"/>
          </a:bodyPr>
          <a:lstStyle/>
          <a:p>
            <a:r>
              <a:rPr lang="en-CA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Post-harvest Outcomes by Region and Forest Management Era</a:t>
            </a:r>
            <a:endParaRPr lang="en-CA" b="1" dirty="0">
              <a:solidFill>
                <a:srgbClr val="FFFF00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067028"/>
              </p:ext>
            </p:extLst>
          </p:nvPr>
        </p:nvGraphicFramePr>
        <p:xfrm>
          <a:off x="467544" y="1412780"/>
          <a:ext cx="8280918" cy="4773688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1402353"/>
                <a:gridCol w="1402353"/>
                <a:gridCol w="1094580"/>
                <a:gridCol w="1095408"/>
                <a:gridCol w="1095408"/>
                <a:gridCol w="1095408"/>
                <a:gridCol w="1095408"/>
              </a:tblGrid>
              <a:tr h="506937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600" dirty="0">
                          <a:effectLst/>
                        </a:rPr>
                        <a:t>Geographic Area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600" dirty="0">
                          <a:effectLst/>
                        </a:rPr>
                        <a:t>Forest Management Era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600" dirty="0">
                          <a:effectLst/>
                        </a:rPr>
                        <a:t>Sample (n)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gridSpan="4"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600" dirty="0">
                          <a:effectLst/>
                        </a:rPr>
                        <a:t>Post-Harvest Stream-Riparian Condition</a:t>
                      </a:r>
                      <a:br>
                        <a:rPr lang="en-CA" sz="1600" dirty="0">
                          <a:effectLst/>
                        </a:rPr>
                      </a:br>
                      <a:r>
                        <a:rPr lang="en-CA" sz="1400" dirty="0">
                          <a:effectLst/>
                        </a:rPr>
                        <a:t>(Percent of Assessed Stream Reaches)</a:t>
                      </a:r>
                      <a:endParaRPr lang="en-CA" sz="14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9287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PFC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PFC-L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PFC-I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NPF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7263">
                <a:tc rowSpan="4"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Coast</a:t>
                      </a:r>
                      <a:endParaRPr lang="en-CA" sz="14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FPC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231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34.2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22.5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25.5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17.7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Transition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178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32.0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26.4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23.6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18.0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FRPA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188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35.6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23.9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21.8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18.6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ALL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597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34.0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24.1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23.8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18.1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02775">
                <a:tc>
                  <a:txBody>
                    <a:bodyPr/>
                    <a:lstStyle/>
                    <a:p>
                      <a:pPr indent="-22669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 </a:t>
                      </a:r>
                      <a:endParaRPr lang="en-CA" sz="14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r>
                        <a:rPr lang="en-CA" sz="1400" b="1" dirty="0">
                          <a:effectLst/>
                        </a:rPr>
                        <a:t> 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 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 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 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 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 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rowSpan="4"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North</a:t>
                      </a:r>
                      <a:endParaRPr lang="en-CA" sz="14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FPC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469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33.7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36.5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19.0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10.9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Transition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181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30.9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37.0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20.4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11.6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FRPA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238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46.2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29.8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13.4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10.5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ALL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888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36.5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34.8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17.8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10.9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02775">
                <a:tc>
                  <a:txBody>
                    <a:bodyPr/>
                    <a:lstStyle/>
                    <a:p>
                      <a:pPr indent="-22669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 </a:t>
                      </a:r>
                      <a:endParaRPr lang="en-CA" sz="14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r>
                        <a:rPr lang="en-CA" sz="1400" b="1" dirty="0">
                          <a:effectLst/>
                        </a:rPr>
                        <a:t> 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 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 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 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 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 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rowSpan="4"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South</a:t>
                      </a:r>
                      <a:endParaRPr lang="en-CA" sz="14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FPC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392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44.4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28.6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15.6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11.5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r>
                        <a:rPr lang="en-CA" sz="1400" b="1" dirty="0">
                          <a:effectLst/>
                        </a:rPr>
                        <a:t>Transition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250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46.0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24.4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22.0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7.6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r>
                        <a:rPr lang="en-CA" sz="1400" b="1" dirty="0">
                          <a:effectLst/>
                        </a:rPr>
                        <a:t>FRPA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160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43.1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20.0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28.8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8.1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726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ALL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802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40.4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25.6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20.2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9.6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049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78555" y="94669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CA" sz="32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BROAD IMPACT CATEGORIES</a:t>
            </a:r>
            <a:br>
              <a:rPr lang="en-CA" sz="32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</a:br>
            <a:r>
              <a:rPr lang="en-CA" sz="32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Percent of “No” Answers</a:t>
            </a:r>
            <a:endParaRPr lang="en-CA" sz="3200" b="1" dirty="0">
              <a:solidFill>
                <a:srgbClr val="FFFF00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0940870"/>
              </p:ext>
            </p:extLst>
          </p:nvPr>
        </p:nvGraphicFramePr>
        <p:xfrm>
          <a:off x="683568" y="1484784"/>
          <a:ext cx="7776864" cy="45065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20280"/>
                <a:gridCol w="1224136"/>
                <a:gridCol w="1368152"/>
                <a:gridCol w="1368152"/>
                <a:gridCol w="1296144"/>
              </a:tblGrid>
              <a:tr h="937165">
                <a:tc>
                  <a:txBody>
                    <a:bodyPr/>
                    <a:lstStyle/>
                    <a:p>
                      <a:pPr indent="0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 smtClean="0">
                          <a:effectLst/>
                        </a:rPr>
                        <a:t>Activities or </a:t>
                      </a:r>
                      <a:r>
                        <a:rPr lang="en-CA" sz="2000" dirty="0">
                          <a:effectLst/>
                        </a:rPr>
                        <a:t>Factors Causing “No” </a:t>
                      </a:r>
                      <a:r>
                        <a:rPr lang="en-CA" sz="2000" dirty="0" smtClean="0">
                          <a:effectLst/>
                        </a:rPr>
                        <a:t>Answers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Coast Area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 smtClean="0">
                          <a:effectLst/>
                        </a:rPr>
                        <a:t>North</a:t>
                      </a:r>
                      <a:br>
                        <a:rPr lang="en-CA" sz="2000" dirty="0" smtClean="0">
                          <a:effectLst/>
                        </a:rPr>
                      </a:br>
                      <a:r>
                        <a:rPr lang="en-CA" sz="2000" dirty="0" smtClean="0">
                          <a:effectLst/>
                        </a:rPr>
                        <a:t>Area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 smtClean="0">
                          <a:effectLst/>
                        </a:rPr>
                        <a:t>South</a:t>
                      </a:r>
                      <a:br>
                        <a:rPr lang="en-CA" sz="2000" dirty="0" smtClean="0">
                          <a:effectLst/>
                        </a:rPr>
                      </a:br>
                      <a:r>
                        <a:rPr lang="en-CA" sz="2000" dirty="0" smtClean="0">
                          <a:effectLst/>
                        </a:rPr>
                        <a:t>Area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Total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509907">
                <a:tc>
                  <a:txBody>
                    <a:bodyPr/>
                    <a:lstStyle/>
                    <a:p>
                      <a:pPr marL="262890" indent="-226695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Logging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71</a:t>
                      </a:r>
                      <a:r>
                        <a:rPr lang="en-CA" sz="1800" b="1" dirty="0" smtClean="0">
                          <a:effectLst/>
                        </a:rPr>
                        <a:t> </a:t>
                      </a:r>
                      <a:r>
                        <a:rPr lang="en-CA" sz="1600" dirty="0" smtClean="0">
                          <a:effectLst/>
                        </a:rPr>
                        <a:t>(</a:t>
                      </a:r>
                      <a:r>
                        <a:rPr lang="en-CA" sz="1600" dirty="0">
                          <a:effectLst/>
                        </a:rPr>
                        <a:t>2.8)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42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(1.5)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42</a:t>
                      </a:r>
                      <a:r>
                        <a:rPr lang="en-CA" sz="16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(1.4)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50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(1.8)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509907">
                <a:tc>
                  <a:txBody>
                    <a:bodyPr/>
                    <a:lstStyle/>
                    <a:p>
                      <a:pPr marL="262890" indent="-226695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Natural factors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14</a:t>
                      </a:r>
                      <a:r>
                        <a:rPr lang="en-CA" sz="16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(0.6)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37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(1.3)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30</a:t>
                      </a:r>
                      <a:r>
                        <a:rPr lang="en-CA" sz="16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(1.0)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28</a:t>
                      </a:r>
                      <a:r>
                        <a:rPr lang="en-CA" sz="1600" b="1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(1.0)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509907">
                <a:tc>
                  <a:txBody>
                    <a:bodyPr/>
                    <a:lstStyle/>
                    <a:p>
                      <a:pPr marL="262890" indent="-226695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Roads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9</a:t>
                      </a:r>
                      <a:r>
                        <a:rPr lang="en-CA" sz="1600" b="1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(0.3)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13</a:t>
                      </a:r>
                      <a:r>
                        <a:rPr lang="en-CA" sz="16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(0.5)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12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(0.4)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11</a:t>
                      </a:r>
                      <a:r>
                        <a:rPr lang="en-CA" sz="16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(0.4)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509907">
                <a:tc>
                  <a:txBody>
                    <a:bodyPr/>
                    <a:lstStyle/>
                    <a:p>
                      <a:pPr marL="262890" indent="-226695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Livestock (cattle)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0 </a:t>
                      </a:r>
                      <a:r>
                        <a:rPr lang="en-CA" sz="1600" dirty="0">
                          <a:effectLst/>
                        </a:rPr>
                        <a:t>(0.0)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0 </a:t>
                      </a:r>
                      <a:r>
                        <a:rPr lang="en-CA" sz="1600" dirty="0">
                          <a:effectLst/>
                        </a:rPr>
                        <a:t>(0.0)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7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(0.2)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 smtClean="0">
                          <a:effectLst/>
                        </a:rPr>
                        <a:t>3 </a:t>
                      </a:r>
                      <a:r>
                        <a:rPr lang="en-CA" sz="1600" dirty="0">
                          <a:effectLst/>
                        </a:rPr>
                        <a:t>(0.1)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509907">
                <a:tc>
                  <a:txBody>
                    <a:bodyPr/>
                    <a:lstStyle/>
                    <a:p>
                      <a:pPr marL="262890" indent="-226695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Upstream factors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4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(0.2)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8 </a:t>
                      </a:r>
                      <a:r>
                        <a:rPr lang="en-CA" sz="1600" dirty="0">
                          <a:effectLst/>
                        </a:rPr>
                        <a:t>(0.3)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8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(0.2)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7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(0.2)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509907">
                <a:tc>
                  <a:txBody>
                    <a:bodyPr/>
                    <a:lstStyle/>
                    <a:p>
                      <a:pPr marL="262890" indent="-226695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Other human factors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(0.1)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 </a:t>
                      </a:r>
                      <a:r>
                        <a:rPr lang="en-CA" sz="1600" dirty="0">
                          <a:effectLst/>
                        </a:rPr>
                        <a:t>(&lt;0.1)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(&lt;0.1)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(&lt;0.1)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509907">
                <a:tc>
                  <a:txBody>
                    <a:bodyPr/>
                    <a:lstStyle/>
                    <a:p>
                      <a:pPr marL="262890" indent="-226695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All Factors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100</a:t>
                      </a:r>
                      <a:r>
                        <a:rPr lang="en-CA" sz="20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(4.0)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100</a:t>
                      </a:r>
                      <a:r>
                        <a:rPr lang="en-CA" sz="1600" b="1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(3.5)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100</a:t>
                      </a:r>
                      <a:r>
                        <a:rPr lang="en-CA" sz="16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(3.3)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2000" b="1" dirty="0" smtClean="0">
                          <a:effectLst/>
                        </a:rPr>
                        <a:t>100</a:t>
                      </a:r>
                      <a:r>
                        <a:rPr lang="en-CA" sz="1600" dirty="0" smtClean="0">
                          <a:effectLst/>
                        </a:rPr>
                        <a:t> </a:t>
                      </a:r>
                      <a:r>
                        <a:rPr lang="en-CA" sz="1600" dirty="0">
                          <a:effectLst/>
                        </a:rPr>
                        <a:t>(3.6)</a:t>
                      </a:r>
                      <a:endParaRPr lang="en-C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907704" y="6221578"/>
            <a:ext cx="5533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 smtClean="0"/>
              <a:t>Numbers in brackets = average </a:t>
            </a:r>
            <a:r>
              <a:rPr lang="en-CA" b="1" dirty="0"/>
              <a:t>number of “No” </a:t>
            </a:r>
            <a:r>
              <a:rPr lang="en-CA" b="1" dirty="0" smtClean="0"/>
              <a:t>answers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0475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CA" sz="32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Percent of “No” Answers Due to Specific Logging Factors (2005-2014)</a:t>
            </a:r>
            <a:endParaRPr lang="en-CA" sz="3200" b="1" dirty="0">
              <a:solidFill>
                <a:srgbClr val="FFFF00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9132831"/>
              </p:ext>
            </p:extLst>
          </p:nvPr>
        </p:nvGraphicFramePr>
        <p:xfrm>
          <a:off x="539552" y="1556792"/>
          <a:ext cx="8136904" cy="42138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0461"/>
                <a:gridCol w="1083274"/>
                <a:gridCol w="1083274"/>
                <a:gridCol w="1083274"/>
                <a:gridCol w="1076621"/>
              </a:tblGrid>
              <a:tr h="967197">
                <a:tc>
                  <a:txBody>
                    <a:bodyPr/>
                    <a:lstStyle/>
                    <a:p>
                      <a:pPr marL="0" marR="0" indent="-22669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900" dirty="0">
                          <a:effectLst/>
                        </a:rPr>
                        <a:t> </a:t>
                      </a:r>
                      <a:endParaRPr lang="en-CA" sz="900" dirty="0" smtClean="0">
                        <a:effectLst/>
                      </a:endParaRPr>
                    </a:p>
                    <a:p>
                      <a:pPr marL="0" marR="0" indent="-22669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CA" sz="9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marR="0" indent="-22669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800" dirty="0" smtClean="0">
                          <a:solidFill>
                            <a:schemeClr val="bg1"/>
                          </a:solidFill>
                          <a:effectLst>
                            <a:outerShdw blurRad="50800" dist="50800" dir="5400000" algn="ctr" rotWithShape="0">
                              <a:schemeClr val="tx1"/>
                            </a:outerShdw>
                          </a:effectLst>
                        </a:rPr>
                        <a:t>Logging Impacts</a:t>
                      </a:r>
                      <a:endParaRPr lang="en-CA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Coast Area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North Area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South Area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All Areas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397381">
                <a:tc>
                  <a:txBody>
                    <a:bodyPr/>
                    <a:lstStyle/>
                    <a:p>
                      <a:pPr marL="997200" lvl="1" indent="-226695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000" dirty="0">
                          <a:effectLst/>
                        </a:rPr>
                        <a:t>Falling and yarding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36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18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397381">
                <a:tc>
                  <a:txBody>
                    <a:bodyPr/>
                    <a:lstStyle/>
                    <a:p>
                      <a:pPr marL="997200" lvl="1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 smtClean="0">
                          <a:effectLst/>
                        </a:rPr>
                        <a:t>Windthrow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16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17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15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432948">
                <a:tc>
                  <a:txBody>
                    <a:bodyPr/>
                    <a:lstStyle/>
                    <a:p>
                      <a:pPr marL="997200" lvl="1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 smtClean="0">
                          <a:effectLst/>
                        </a:rPr>
                        <a:t>Low riparian</a:t>
                      </a:r>
                      <a:r>
                        <a:rPr lang="en-CA" sz="2000" baseline="0" dirty="0" smtClean="0">
                          <a:effectLst/>
                        </a:rPr>
                        <a:t> tree retention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17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13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469389">
                <a:tc>
                  <a:txBody>
                    <a:bodyPr/>
                    <a:lstStyle/>
                    <a:p>
                      <a:pPr marL="781200" lvl="1" indent="0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 smtClean="0">
                          <a:effectLst/>
                        </a:rPr>
                        <a:t>Old (previous) logging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3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469389">
                <a:tc>
                  <a:txBody>
                    <a:bodyPr/>
                    <a:lstStyle/>
                    <a:p>
                      <a:pPr marL="781200" lvl="1" indent="0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Machine disturbance,</a:t>
                      </a:r>
                      <a:r>
                        <a:rPr lang="en-CA" sz="20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harvesting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469389">
                <a:tc>
                  <a:txBody>
                    <a:bodyPr/>
                    <a:lstStyle/>
                    <a:p>
                      <a:pPr marL="997200" lvl="1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>
                          <a:effectLst/>
                        </a:rPr>
                        <a:t>Slides/sloughs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427848">
                <a:tc>
                  <a:txBody>
                    <a:bodyPr/>
                    <a:lstStyle/>
                    <a:p>
                      <a:pPr marL="997200" lvl="1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 smtClean="0">
                          <a:effectLst/>
                        </a:rPr>
                        <a:t>Watercourse </a:t>
                      </a:r>
                      <a:r>
                        <a:rPr lang="en-CA" sz="2000" dirty="0">
                          <a:effectLst/>
                        </a:rPr>
                        <a:t>diverted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 &lt; 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817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78555" y="94669"/>
            <a:ext cx="7886700" cy="958067"/>
          </a:xfrm>
        </p:spPr>
        <p:txBody>
          <a:bodyPr>
            <a:normAutofit fontScale="90000"/>
          </a:bodyPr>
          <a:lstStyle/>
          <a:p>
            <a:r>
              <a:rPr lang="en-CA" sz="32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Percent of “No” Answers Due to Specific </a:t>
            </a:r>
            <a:r>
              <a:rPr lang="en-CA" sz="32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Natural Characteristics or Disturbances (2005  ̶  2014)</a:t>
            </a:r>
            <a:endParaRPr lang="en-CA" sz="32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686841"/>
              </p:ext>
            </p:extLst>
          </p:nvPr>
        </p:nvGraphicFramePr>
        <p:xfrm>
          <a:off x="467544" y="1196752"/>
          <a:ext cx="8424937" cy="51202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03576"/>
                <a:gridCol w="1054550"/>
                <a:gridCol w="1123325"/>
                <a:gridCol w="1134788"/>
                <a:gridCol w="1008698"/>
              </a:tblGrid>
              <a:tr h="726977">
                <a:tc>
                  <a:txBody>
                    <a:bodyPr/>
                    <a:lstStyle/>
                    <a:p>
                      <a:pPr marL="18034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900" dirty="0">
                          <a:effectLst/>
                        </a:rPr>
                        <a:t> </a:t>
                      </a:r>
                      <a:endParaRPr lang="en-C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Coast Area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North Area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South Area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All Areas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</a:tr>
              <a:tr h="355255">
                <a:tc>
                  <a:txBody>
                    <a:bodyPr/>
                    <a:lstStyle/>
                    <a:p>
                      <a:pPr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dirty="0">
                          <a:effectLst>
                            <a:outerShdw blurRad="50800" dist="50800" dir="5400000" algn="ctr" rotWithShape="0">
                              <a:schemeClr val="tx1"/>
                            </a:outerShdw>
                          </a:effectLst>
                        </a:rPr>
                        <a:t>Natural </a:t>
                      </a:r>
                      <a:r>
                        <a:rPr lang="en-CA" sz="2400" dirty="0" smtClean="0">
                          <a:effectLst>
                            <a:outerShdw blurRad="50800" dist="50800" dir="5400000" algn="ctr" rotWithShape="0">
                              <a:schemeClr val="tx1"/>
                            </a:outerShdw>
                          </a:effectLst>
                        </a:rPr>
                        <a:t>Impacts</a:t>
                      </a:r>
                      <a:endParaRPr lang="en-CA" sz="2400" dirty="0">
                        <a:effectLst>
                          <a:outerShdw blurRad="50800" dist="50800" dir="5400000" algn="ctr" rotWithShape="0">
                            <a:schemeClr val="tx1"/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338116">
                <a:tc>
                  <a:txBody>
                    <a:bodyPr/>
                    <a:lstStyle/>
                    <a:p>
                      <a:pPr marL="32400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1800" dirty="0">
                          <a:effectLst/>
                        </a:rPr>
                        <a:t>High natural </a:t>
                      </a:r>
                      <a:r>
                        <a:rPr lang="en-CA" sz="1800" dirty="0" smtClean="0">
                          <a:effectLst/>
                        </a:rPr>
                        <a:t>background sediments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3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9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8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324141">
                <a:tc>
                  <a:txBody>
                    <a:bodyPr/>
                    <a:lstStyle/>
                    <a:p>
                      <a:pPr marL="32400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1800" dirty="0" smtClean="0">
                          <a:effectLst/>
                        </a:rPr>
                        <a:t>Wind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4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8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6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6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324141">
                <a:tc>
                  <a:txBody>
                    <a:bodyPr/>
                    <a:lstStyle/>
                    <a:p>
                      <a:pPr marL="32400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1800" dirty="0">
                          <a:effectLst/>
                        </a:rPr>
                        <a:t>Torrents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4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3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4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4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310166">
                <a:tc>
                  <a:txBody>
                    <a:bodyPr/>
                    <a:lstStyle/>
                    <a:p>
                      <a:pPr marL="32400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1800" dirty="0">
                          <a:effectLst/>
                        </a:rPr>
                        <a:t>Organic stream bed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3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296191">
                <a:tc>
                  <a:txBody>
                    <a:bodyPr/>
                    <a:lstStyle/>
                    <a:p>
                      <a:pPr marL="32400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1800" dirty="0">
                          <a:effectLst/>
                        </a:rPr>
                        <a:t>Floods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3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340249">
                <a:tc>
                  <a:txBody>
                    <a:bodyPr/>
                    <a:lstStyle/>
                    <a:p>
                      <a:pPr marL="32400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1800" dirty="0">
                          <a:effectLst/>
                        </a:rPr>
                        <a:t>Beetle kills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3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326274">
                <a:tc>
                  <a:txBody>
                    <a:bodyPr/>
                    <a:lstStyle/>
                    <a:p>
                      <a:pPr marL="32400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1800" dirty="0" smtClean="0">
                          <a:effectLst/>
                        </a:rPr>
                        <a:t>Slides/sloughs (mass wasting)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312299">
                <a:tc>
                  <a:txBody>
                    <a:bodyPr/>
                    <a:lstStyle/>
                    <a:p>
                      <a:pPr marL="32400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1800" dirty="0">
                          <a:effectLst/>
                        </a:rPr>
                        <a:t>Stream dammed (beavers)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298324">
                <a:tc>
                  <a:txBody>
                    <a:bodyPr/>
                    <a:lstStyle/>
                    <a:p>
                      <a:pPr marL="32400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1800" dirty="0">
                          <a:effectLst/>
                        </a:rPr>
                        <a:t>Fire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  <a:tr h="126358">
                <a:tc>
                  <a:txBody>
                    <a:bodyPr/>
                    <a:lstStyle/>
                    <a:p>
                      <a:pPr marL="32400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1800" dirty="0">
                          <a:effectLst/>
                        </a:rPr>
                        <a:t>Trampling (ungulates)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353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504" y="94669"/>
            <a:ext cx="8928992" cy="1174091"/>
          </a:xfrm>
        </p:spPr>
        <p:txBody>
          <a:bodyPr>
            <a:normAutofit/>
          </a:bodyPr>
          <a:lstStyle/>
          <a:p>
            <a:r>
              <a:rPr lang="en-CA" sz="32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Percent of “No” Answers Due to </a:t>
            </a:r>
            <a:r>
              <a:rPr lang="en-CA" sz="32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Specific Road and Livestock Factors </a:t>
            </a:r>
            <a:r>
              <a:rPr lang="en-CA" sz="32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(</a:t>
            </a:r>
            <a:r>
              <a:rPr lang="en-CA" sz="32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2005  ̶  2014</a:t>
            </a:r>
            <a:r>
              <a:rPr lang="en-CA" sz="32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)</a:t>
            </a:r>
            <a:endParaRPr lang="en-CA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2345817"/>
              </p:ext>
            </p:extLst>
          </p:nvPr>
        </p:nvGraphicFramePr>
        <p:xfrm>
          <a:off x="611560" y="1412776"/>
          <a:ext cx="7920881" cy="47863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09300"/>
                <a:gridCol w="1054514"/>
                <a:gridCol w="1054514"/>
                <a:gridCol w="1054514"/>
                <a:gridCol w="1048039"/>
              </a:tblGrid>
              <a:tr h="767288">
                <a:tc>
                  <a:txBody>
                    <a:bodyPr/>
                    <a:lstStyle/>
                    <a:p>
                      <a:pPr marL="18034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900" dirty="0">
                          <a:effectLst/>
                        </a:rPr>
                        <a:t> </a:t>
                      </a:r>
                      <a:endParaRPr lang="en-C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Coast Area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North Area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South Area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CA" sz="2400" dirty="0">
                          <a:effectLst/>
                        </a:rPr>
                        <a:t>All Areas</a:t>
                      </a:r>
                      <a:endParaRPr lang="en-C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</a:tr>
              <a:tr h="479759">
                <a:tc>
                  <a:txBody>
                    <a:bodyPr/>
                    <a:lstStyle/>
                    <a:p>
                      <a:pPr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dirty="0" smtClean="0">
                          <a:effectLst>
                            <a:outerShdw blurRad="50800" dist="50800" dir="5400000" algn="ctr" rotWithShape="0">
                              <a:schemeClr val="tx1"/>
                            </a:outerShdw>
                          </a:effectLst>
                        </a:rPr>
                        <a:t>Road </a:t>
                      </a:r>
                      <a:r>
                        <a:rPr lang="en-CA" sz="2400" dirty="0">
                          <a:effectLst>
                            <a:outerShdw blurRad="50800" dist="50800" dir="5400000" algn="ctr" rotWithShape="0">
                              <a:schemeClr val="tx1"/>
                            </a:outerShdw>
                          </a:effectLst>
                        </a:rPr>
                        <a:t>Impacts</a:t>
                      </a:r>
                      <a:endParaRPr lang="en-CA" sz="2400" dirty="0">
                        <a:effectLst>
                          <a:outerShdw blurRad="50800" dist="50800" dir="5400000" algn="ctr" rotWithShape="0">
                            <a:schemeClr val="tx1"/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603883">
                <a:tc>
                  <a:txBody>
                    <a:bodyPr/>
                    <a:lstStyle/>
                    <a:p>
                      <a:pPr marL="324000" indent="0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>
                          <a:effectLst/>
                        </a:rPr>
                        <a:t>Road surface erosion </a:t>
                      </a:r>
                      <a:r>
                        <a:rPr lang="en-CA" sz="2000" dirty="0" smtClean="0">
                          <a:effectLst/>
                        </a:rPr>
                        <a:t>issues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4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7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6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6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608620">
                <a:tc>
                  <a:txBody>
                    <a:bodyPr/>
                    <a:lstStyle/>
                    <a:p>
                      <a:pPr marL="324000" indent="0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>
                          <a:effectLst/>
                        </a:rPr>
                        <a:t>Ditch/fill/cut slope erosion issues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4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5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5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5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479759">
                <a:tc>
                  <a:txBody>
                    <a:bodyPr/>
                    <a:lstStyle/>
                    <a:p>
                      <a:pPr marL="540000" indent="-226695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>
                          <a:effectLst/>
                        </a:rPr>
                        <a:t>Culvert issues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68634">
                <a:tc>
                  <a:txBody>
                    <a:bodyPr/>
                    <a:lstStyle/>
                    <a:p>
                      <a:pPr marL="453390"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 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 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 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 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479759">
                <a:tc>
                  <a:txBody>
                    <a:bodyPr/>
                    <a:lstStyle/>
                    <a:p>
                      <a:pPr indent="-226695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dirty="0">
                          <a:effectLst>
                            <a:outerShdw blurRad="50800" dist="50800" dir="5400000" algn="ctr" rotWithShape="0">
                              <a:schemeClr val="tx1"/>
                            </a:outerShdw>
                          </a:effectLst>
                        </a:rPr>
                        <a:t>Livestock Impacts</a:t>
                      </a:r>
                      <a:endParaRPr lang="en-CA" sz="2400" dirty="0">
                        <a:effectLst>
                          <a:outerShdw blurRad="50800" dist="50800" dir="5400000" algn="ctr" rotWithShape="0">
                            <a:schemeClr val="tx1"/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en-CA" sz="2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479759">
                <a:tc>
                  <a:txBody>
                    <a:bodyPr/>
                    <a:lstStyle/>
                    <a:p>
                      <a:pPr marL="540000" indent="-226695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>
                          <a:effectLst/>
                        </a:rPr>
                        <a:t>Trampling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6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2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  <a:tr h="479759">
                <a:tc>
                  <a:txBody>
                    <a:bodyPr/>
                    <a:lstStyle/>
                    <a:p>
                      <a:pPr marL="540000" indent="-226695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CA" sz="2000" dirty="0">
                          <a:effectLst/>
                        </a:rPr>
                        <a:t>Excessive grazing/browsing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0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>
                          <a:effectLst/>
                        </a:rPr>
                        <a:t>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453390" indent="-226695"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en-CA" sz="2400" b="1" dirty="0" smtClean="0">
                          <a:effectLst/>
                        </a:rPr>
                        <a:t> &lt; 1</a:t>
                      </a:r>
                      <a:endParaRPr lang="en-CA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337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404664"/>
            <a:ext cx="8856984" cy="792088"/>
          </a:xfrm>
        </p:spPr>
        <p:txBody>
          <a:bodyPr>
            <a:noAutofit/>
          </a:bodyPr>
          <a:lstStyle/>
          <a:p>
            <a:r>
              <a:rPr lang="en-CA" sz="26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Mean Number of “No” Answers to 15 Main Indicator Questions Due to Site-Level (Cutblock) Forestry vs. Other Factors </a:t>
            </a:r>
            <a:endParaRPr lang="en-CA" sz="26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563753"/>
              </p:ext>
            </p:extLst>
          </p:nvPr>
        </p:nvGraphicFramePr>
        <p:xfrm>
          <a:off x="1043608" y="1628800"/>
          <a:ext cx="7200789" cy="4410145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866285"/>
                <a:gridCol w="791813"/>
                <a:gridCol w="791813"/>
                <a:gridCol w="791813"/>
                <a:gridCol w="791813"/>
                <a:gridCol w="791813"/>
                <a:gridCol w="791813"/>
                <a:gridCol w="791813"/>
                <a:gridCol w="791813"/>
              </a:tblGrid>
              <a:tr h="432048">
                <a:tc rowSpan="3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Stream class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gridSpan="8"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2800" dirty="0" smtClean="0">
                          <a:effectLst/>
                        </a:rPr>
                        <a:t>Forest Management Era</a:t>
                      </a:r>
                      <a:endParaRPr lang="en-CA" sz="2800" dirty="0">
                        <a:effectLst/>
                        <a:latin typeface="ITC Officina San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812390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800" b="1" dirty="0">
                          <a:effectLst/>
                        </a:rPr>
                        <a:t>FP Code </a:t>
                      </a:r>
                      <a:r>
                        <a:rPr lang="en-CA" sz="1800" b="1" dirty="0" smtClean="0">
                          <a:effectLst/>
                        </a:rPr>
                        <a:t>Era</a:t>
                      </a:r>
                      <a:r>
                        <a:rPr lang="en-CA" sz="1800" b="1" dirty="0">
                          <a:effectLst/>
                        </a:rPr>
                        <a:t/>
                      </a:r>
                      <a:br>
                        <a:rPr lang="en-CA" sz="1800" b="1" dirty="0">
                          <a:effectLst/>
                        </a:rPr>
                      </a:br>
                      <a:r>
                        <a:rPr lang="en-CA" sz="1800" b="1" dirty="0">
                          <a:effectLst/>
                        </a:rPr>
                        <a:t>(1996-2003)</a:t>
                      </a:r>
                      <a:endParaRPr lang="en-CA" sz="18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 </a:t>
                      </a:r>
                    </a:p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</a:rPr>
                        <a:t> </a:t>
                      </a:r>
                    </a:p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800" b="1" dirty="0">
                          <a:effectLst/>
                        </a:rPr>
                        <a:t>Transition </a:t>
                      </a:r>
                      <a:r>
                        <a:rPr lang="en-CA" sz="1800" b="1" dirty="0" smtClean="0">
                          <a:effectLst/>
                        </a:rPr>
                        <a:t>Era</a:t>
                      </a:r>
                      <a:r>
                        <a:rPr lang="en-CA" sz="1800" b="1" dirty="0">
                          <a:effectLst/>
                        </a:rPr>
                        <a:t/>
                      </a:r>
                      <a:br>
                        <a:rPr lang="en-CA" sz="1800" b="1" dirty="0">
                          <a:effectLst/>
                        </a:rPr>
                      </a:br>
                      <a:r>
                        <a:rPr lang="en-CA" sz="1800" b="1" dirty="0">
                          <a:effectLst/>
                        </a:rPr>
                        <a:t>(2004-2006)</a:t>
                      </a:r>
                      <a:endParaRPr lang="en-CA" sz="1800" b="1" dirty="0">
                        <a:effectLst/>
                        <a:latin typeface="ITC Officina San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800" b="1" dirty="0">
                          <a:effectLst/>
                        </a:rPr>
                        <a:t>FRPA </a:t>
                      </a:r>
                      <a:r>
                        <a:rPr lang="en-CA" sz="1800" b="1" dirty="0" smtClean="0">
                          <a:effectLst/>
                        </a:rPr>
                        <a:t>Era</a:t>
                      </a:r>
                      <a:r>
                        <a:rPr lang="en-CA" sz="1800" b="1" dirty="0">
                          <a:effectLst/>
                        </a:rPr>
                        <a:t/>
                      </a:r>
                      <a:br>
                        <a:rPr lang="en-CA" sz="1800" b="1" dirty="0">
                          <a:effectLst/>
                        </a:rPr>
                      </a:br>
                      <a:r>
                        <a:rPr lang="en-CA" sz="1800" b="1">
                          <a:effectLst/>
                        </a:rPr>
                        <a:t>(</a:t>
                      </a:r>
                      <a:r>
                        <a:rPr lang="en-CA" sz="1800" b="1" smtClean="0">
                          <a:effectLst/>
                        </a:rPr>
                        <a:t>2007-2014)</a:t>
                      </a:r>
                      <a:endParaRPr lang="en-CA" sz="1800" b="1" dirty="0">
                        <a:effectLst/>
                        <a:latin typeface="ITC Officina San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800" b="1" dirty="0">
                          <a:effectLst/>
                        </a:rPr>
                        <a:t>All </a:t>
                      </a:r>
                      <a:r>
                        <a:rPr lang="en-CA" sz="1800" b="1" dirty="0" smtClean="0">
                          <a:effectLst/>
                        </a:rPr>
                        <a:t>Eras</a:t>
                      </a:r>
                      <a:endParaRPr lang="en-CA" sz="1800" b="1" dirty="0">
                        <a:effectLst/>
                        <a:latin typeface="ITC Officina San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14647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200" b="1" dirty="0">
                          <a:effectLst/>
                        </a:rPr>
                        <a:t>Site-level</a:t>
                      </a:r>
                      <a:br>
                        <a:rPr lang="en-CA" sz="1200" b="1" dirty="0">
                          <a:effectLst/>
                        </a:rPr>
                      </a:br>
                      <a:r>
                        <a:rPr lang="en-CA" sz="1200" b="1" dirty="0">
                          <a:effectLst/>
                        </a:rPr>
                        <a:t>Forestry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200" b="1" dirty="0">
                          <a:effectLst/>
                        </a:rPr>
                        <a:t>Other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200" b="1">
                          <a:effectLst/>
                        </a:rPr>
                        <a:t>Site-level Forestry</a:t>
                      </a:r>
                      <a:endParaRPr lang="en-CA" sz="1200" b="1">
                        <a:effectLst/>
                        <a:latin typeface="ITC Officina San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200" b="1">
                          <a:effectLst/>
                        </a:rPr>
                        <a:t>Other</a:t>
                      </a:r>
                      <a:endParaRPr lang="en-CA" sz="1200" b="1">
                        <a:effectLst/>
                        <a:latin typeface="ITC Officina San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200" b="1">
                          <a:effectLst/>
                        </a:rPr>
                        <a:t>Site-level Forestry</a:t>
                      </a:r>
                      <a:endParaRPr lang="en-CA" sz="1200" b="1">
                        <a:effectLst/>
                        <a:latin typeface="ITC Officina San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200" b="1">
                          <a:effectLst/>
                        </a:rPr>
                        <a:t>Other</a:t>
                      </a:r>
                      <a:endParaRPr lang="en-CA" sz="1200" b="1">
                        <a:effectLst/>
                        <a:latin typeface="ITC Officina San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200" b="1">
                          <a:effectLst/>
                        </a:rPr>
                        <a:t>Site-level Forestry</a:t>
                      </a:r>
                      <a:endParaRPr lang="en-CA" sz="1200" b="1">
                        <a:effectLst/>
                        <a:latin typeface="ITC Officina San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200"/>
                        </a:spcAft>
                      </a:pPr>
                      <a:r>
                        <a:rPr lang="en-CA" sz="1200" b="1" dirty="0">
                          <a:effectLst/>
                        </a:rPr>
                        <a:t>Other</a:t>
                      </a:r>
                      <a:endParaRPr lang="en-CA" sz="1200" b="1" dirty="0">
                        <a:effectLst/>
                        <a:latin typeface="ITC Officina San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2310"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S1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1.0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1.3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0.4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2.4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0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1.0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0.6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1.9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2310"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S2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1.0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1.7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0.7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1.6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0.8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1.8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0.8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1.7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2310"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S3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1.5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1.2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1.3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1.7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1.2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1.2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1.4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1.3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2310"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solidFill>
                            <a:srgbClr val="000099"/>
                          </a:solidFill>
                          <a:effectLst/>
                        </a:rPr>
                        <a:t>S4</a:t>
                      </a:r>
                      <a:endParaRPr lang="en-CA" sz="1600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2.7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1.1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2.1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1.6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2.5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1.4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2.5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1.3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2310"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S5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1.9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0.8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1.7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0.7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1.8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1.4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1.8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1.0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2310"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solidFill>
                            <a:srgbClr val="000099"/>
                          </a:solidFill>
                          <a:effectLst/>
                        </a:rPr>
                        <a:t>S6</a:t>
                      </a:r>
                      <a:endParaRPr lang="en-CA" sz="1600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3.5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0.6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3.4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0.8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3.4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0.8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3.4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000099"/>
                          </a:solidFill>
                          <a:effectLst/>
                        </a:rPr>
                        <a:t>0.7</a:t>
                      </a:r>
                      <a:endParaRPr lang="en-CA" sz="16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2310"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All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2.7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0.9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2.4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1.1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2.5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1.1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>
                          <a:effectLst/>
                        </a:rPr>
                        <a:t>2.6</a:t>
                      </a:r>
                      <a:endParaRPr lang="en-CA" sz="16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</a:rPr>
                        <a:t>1.0</a:t>
                      </a:r>
                      <a:endParaRPr lang="en-CA" sz="16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733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143000"/>
          </a:xfrm>
        </p:spPr>
        <p:txBody>
          <a:bodyPr>
            <a:noAutofit/>
          </a:bodyPr>
          <a:lstStyle/>
          <a:p>
            <a:r>
              <a:rPr lang="en-CA" sz="26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Number &amp; Percentage of Streams Receiving Riparian Buffers</a:t>
            </a:r>
            <a:br>
              <a:rPr lang="en-CA" sz="26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</a:br>
            <a:r>
              <a:rPr lang="en-CA" sz="26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(≥ 5 m wide) by Stream Class and Location Relative to Cutblock</a:t>
            </a:r>
            <a:endParaRPr lang="en-CA" sz="2600" b="1" dirty="0">
              <a:solidFill>
                <a:srgbClr val="FFFF00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498459"/>
              </p:ext>
            </p:extLst>
          </p:nvPr>
        </p:nvGraphicFramePr>
        <p:xfrm>
          <a:off x="395536" y="1412776"/>
          <a:ext cx="8280925" cy="5017933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969837"/>
                <a:gridCol w="1044440"/>
                <a:gridCol w="783331"/>
                <a:gridCol w="783331"/>
                <a:gridCol w="783331"/>
                <a:gridCol w="783331"/>
                <a:gridCol w="783331"/>
                <a:gridCol w="783331"/>
                <a:gridCol w="783331"/>
                <a:gridCol w="783331"/>
              </a:tblGrid>
              <a:tr h="275213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Stream Class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Location Relative to Cutblock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Number of Streams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Percent With Riparian Buffers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55042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 smtClean="0">
                          <a:effectLst/>
                        </a:rPr>
                        <a:t>Coast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 smtClean="0">
                          <a:effectLst/>
                        </a:rPr>
                        <a:t>North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 smtClean="0">
                          <a:effectLst/>
                        </a:rPr>
                        <a:t>South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All Areas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 smtClean="0">
                          <a:effectLst/>
                        </a:rPr>
                        <a:t>Coast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 smtClean="0">
                          <a:effectLst/>
                        </a:rPr>
                        <a:t>North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 smtClean="0">
                          <a:effectLst/>
                        </a:rPr>
                        <a:t>South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All Areas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S1</a:t>
                      </a:r>
                      <a:endParaRPr lang="en-CA" sz="20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Adjacent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3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1781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Within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effectLst/>
                        </a:rPr>
                        <a:t>No data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effectLst/>
                        </a:rPr>
                        <a:t>No data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effectLst/>
                        </a:rPr>
                        <a:t>No data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effectLst/>
                        </a:rPr>
                        <a:t>No data</a:t>
                      </a:r>
                      <a:endParaRPr lang="en-CA" sz="12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S2</a:t>
                      </a:r>
                      <a:endParaRPr lang="en-CA" sz="20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Adjacent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43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41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44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128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95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Within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3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100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S3</a:t>
                      </a:r>
                      <a:endParaRPr lang="en-CA" sz="20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Adjacent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55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185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154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394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96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99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99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Within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15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77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90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96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2000" dirty="0">
                          <a:solidFill>
                            <a:srgbClr val="000099"/>
                          </a:solidFill>
                          <a:effectLst/>
                        </a:rPr>
                        <a:t>S4</a:t>
                      </a:r>
                      <a:endParaRPr lang="en-CA" sz="2000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Adjacent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solidFill>
                            <a:srgbClr val="000099"/>
                          </a:solidFill>
                          <a:effectLst/>
                        </a:rPr>
                        <a:t>11</a:t>
                      </a:r>
                      <a:endParaRPr lang="en-CA" sz="1400" b="1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solidFill>
                            <a:srgbClr val="000099"/>
                          </a:solidFill>
                          <a:effectLst/>
                        </a:rPr>
                        <a:t>123</a:t>
                      </a:r>
                      <a:endParaRPr lang="en-CA" sz="1400" b="1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91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solidFill>
                            <a:srgbClr val="000099"/>
                          </a:solidFill>
                          <a:effectLst/>
                        </a:rPr>
                        <a:t>225</a:t>
                      </a:r>
                      <a:endParaRPr lang="en-CA" sz="1400" b="1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100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89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92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91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Within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21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91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35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147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48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48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77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55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S5</a:t>
                      </a:r>
                      <a:endParaRPr lang="en-CA" sz="20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Adjacent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64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91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100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88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92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Within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37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58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73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58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44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66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2000" dirty="0">
                          <a:solidFill>
                            <a:srgbClr val="000099"/>
                          </a:solidFill>
                          <a:effectLst/>
                        </a:rPr>
                        <a:t>S6</a:t>
                      </a:r>
                      <a:endParaRPr lang="en-CA" sz="2000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Adjacent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71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91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190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352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96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89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77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84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273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Within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solidFill>
                            <a:srgbClr val="000099"/>
                          </a:solidFill>
                          <a:effectLst/>
                        </a:rPr>
                        <a:t>267</a:t>
                      </a:r>
                      <a:endParaRPr lang="en-CA" sz="1400" b="1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solidFill>
                            <a:srgbClr val="000099"/>
                          </a:solidFill>
                          <a:effectLst/>
                        </a:rPr>
                        <a:t>258</a:t>
                      </a:r>
                      <a:endParaRPr lang="en-CA" sz="1400" b="1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solidFill>
                            <a:srgbClr val="000099"/>
                          </a:solidFill>
                          <a:effectLst/>
                        </a:rPr>
                        <a:t>227</a:t>
                      </a:r>
                      <a:endParaRPr lang="en-CA" sz="1400" b="1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752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19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34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32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solidFill>
                            <a:srgbClr val="000099"/>
                          </a:solidFill>
                          <a:effectLst/>
                        </a:rPr>
                        <a:t>28</a:t>
                      </a:r>
                      <a:endParaRPr lang="en-CA" sz="1400" b="1" dirty="0">
                        <a:solidFill>
                          <a:srgbClr val="000099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5213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</a:rPr>
                        <a:t>All</a:t>
                      </a:r>
                      <a:endParaRPr lang="en-CA" sz="20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Adjacent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247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462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507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1216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96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95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89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93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521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Within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342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407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294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1043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30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45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42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39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722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en-CA" sz="32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Mean Buffer Width, Stream Location Relative to the Cutblock,  and Mean Number of “No” Answers to 15 Main Indicator Questions</a:t>
            </a:r>
            <a:endParaRPr lang="en-CA" sz="3200" b="1" dirty="0">
              <a:solidFill>
                <a:srgbClr val="FFFF00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988896"/>
              </p:ext>
            </p:extLst>
          </p:nvPr>
        </p:nvGraphicFramePr>
        <p:xfrm>
          <a:off x="1115614" y="1772818"/>
          <a:ext cx="7056787" cy="3853004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953237"/>
                <a:gridCol w="953237"/>
                <a:gridCol w="623421"/>
                <a:gridCol w="634442"/>
                <a:gridCol w="634442"/>
                <a:gridCol w="650972"/>
                <a:gridCol w="651759"/>
                <a:gridCol w="651759"/>
                <a:gridCol w="651759"/>
                <a:gridCol w="651759"/>
              </a:tblGrid>
              <a:tr h="678369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 Stream Class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Location Relative to Cutblock</a:t>
                      </a:r>
                      <a:endParaRPr lang="en-CA" sz="14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gridSpan="4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Average Buffer Width (m)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Average Number of </a:t>
                      </a:r>
                      <a:r>
                        <a:rPr lang="en-CA" sz="1600" dirty="0" smtClean="0">
                          <a:effectLst/>
                        </a:rPr>
                        <a:t/>
                      </a:r>
                      <a:br>
                        <a:rPr lang="en-CA" sz="1600" dirty="0" smtClean="0">
                          <a:effectLst/>
                        </a:rPr>
                      </a:br>
                      <a:r>
                        <a:rPr lang="en-CA" sz="1600" dirty="0" smtClean="0">
                          <a:effectLst/>
                        </a:rPr>
                        <a:t>“No” </a:t>
                      </a:r>
                      <a:r>
                        <a:rPr lang="en-CA" sz="1600" dirty="0">
                          <a:effectLst/>
                        </a:rPr>
                        <a:t>Answers</a:t>
                      </a:r>
                      <a:endParaRPr lang="en-CA" sz="16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54576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Coast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North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South</a:t>
                      </a:r>
                    </a:p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All Areas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Coast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North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South Area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All Areas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8145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S4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Adjacent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21.5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23.5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24.4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23.8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3.0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3.3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814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Within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14.2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13.6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19.0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15.2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5.1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4.6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8145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S5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Adjacent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30.4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34.1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24.6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29.7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2.9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814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Within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16.8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26.1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10.6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18.0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2.8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4.1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3.8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8145">
                <a:tc rowSpan="2"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</a:rPr>
                        <a:t>S6</a:t>
                      </a:r>
                      <a:endParaRPr lang="en-CA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Adjacent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23.6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21.8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15.9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19.1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2.8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2.9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2.9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8145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Within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3.0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7.9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8.1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6.1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5.4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4.1</a:t>
                      </a:r>
                      <a:endParaRPr lang="en-CA" sz="1400" b="1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4.6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6695" algn="ctr"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</a:rPr>
                        <a:t>4.7</a:t>
                      </a:r>
                      <a:endParaRPr lang="en-CA" sz="1400" b="1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576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</a:rPr>
              <a:t>Looking Ahead</a:t>
            </a:r>
            <a:endParaRPr lang="en-CA" b="1" dirty="0">
              <a:solidFill>
                <a:srgbClr val="FFFF00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544" y="1485825"/>
            <a:ext cx="8352928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CA" dirty="0"/>
              <a:t>All post-harvest outcomes </a:t>
            </a:r>
            <a:r>
              <a:rPr lang="en-CA" dirty="0" smtClean="0"/>
              <a:t>presented here are the </a:t>
            </a:r>
            <a:r>
              <a:rPr lang="en-CA" dirty="0"/>
              <a:t>results of </a:t>
            </a:r>
            <a:r>
              <a:rPr lang="en-CA" dirty="0" smtClean="0"/>
              <a:t>common planning </a:t>
            </a:r>
            <a:r>
              <a:rPr lang="en-CA" dirty="0"/>
              <a:t>and practices </a:t>
            </a:r>
            <a:r>
              <a:rPr lang="en-CA" dirty="0" smtClean="0"/>
              <a:t>under the </a:t>
            </a:r>
            <a:r>
              <a:rPr lang="en-CA" dirty="0"/>
              <a:t>legislation and </a:t>
            </a:r>
            <a:r>
              <a:rPr lang="en-CA" dirty="0" smtClean="0"/>
              <a:t>regulations since the inception of the BC Forest Practices Code</a:t>
            </a:r>
            <a:endParaRPr lang="en-CA" dirty="0"/>
          </a:p>
          <a:p>
            <a:pPr marL="285750" lvl="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CA" dirty="0"/>
              <a:t>The outcomes for some small streams (classes S4 and S6) </a:t>
            </a:r>
            <a:r>
              <a:rPr lang="en-CA" dirty="0" smtClean="0"/>
              <a:t>show more frequent and higher </a:t>
            </a:r>
            <a:r>
              <a:rPr lang="en-CA" dirty="0"/>
              <a:t>levels of alterations than for other streams</a:t>
            </a:r>
          </a:p>
          <a:p>
            <a:pPr marL="285750" lvl="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CA" dirty="0"/>
              <a:t>Are we satisfied with outcomes as they are?</a:t>
            </a:r>
          </a:p>
          <a:p>
            <a:pPr marL="285750" lvl="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CA" dirty="0"/>
              <a:t>Should we </a:t>
            </a:r>
            <a:r>
              <a:rPr lang="en-CA" dirty="0" smtClean="0"/>
              <a:t>focus on achieving improved outcomes, especially for small streams? </a:t>
            </a:r>
            <a:endParaRPr lang="en-CA" dirty="0"/>
          </a:p>
          <a:p>
            <a:pPr marL="285750" lvl="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CA" dirty="0"/>
              <a:t>Are there compelling reasons to achieve better outcomes for small headwater streams?</a:t>
            </a:r>
          </a:p>
          <a:p>
            <a:pPr marL="285750" lvl="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CA" dirty="0"/>
              <a:t>How important are they to the aquatic ecosystems </a:t>
            </a:r>
            <a:r>
              <a:rPr lang="en-CA" dirty="0" smtClean="0"/>
              <a:t>values on-site </a:t>
            </a:r>
            <a:r>
              <a:rPr lang="en-CA" dirty="0"/>
              <a:t>and downslope?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dirty="0"/>
              <a:t>These and related issues are the focus of presentations </a:t>
            </a:r>
            <a:r>
              <a:rPr lang="en-CA" dirty="0" smtClean="0"/>
              <a:t>on small streams to </a:t>
            </a:r>
            <a:r>
              <a:rPr lang="en-CA" dirty="0"/>
              <a:t>follow today.</a:t>
            </a:r>
          </a:p>
        </p:txBody>
      </p:sp>
    </p:spTree>
    <p:extLst>
      <p:ext uri="{BB962C8B-B14F-4D97-AF65-F5344CB8AC3E}">
        <p14:creationId xmlns:p14="http://schemas.microsoft.com/office/powerpoint/2010/main" val="101269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2358</TotalTime>
  <Words>2676</Words>
  <Application>Microsoft Office PowerPoint</Application>
  <PresentationFormat>On-screen Show (4:3)</PresentationFormat>
  <Paragraphs>866</Paragraphs>
  <Slides>19</Slides>
  <Notes>19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Riparian Management Evaluation Question - Streams</vt:lpstr>
      <vt:lpstr>FREP Resource Stewardship Monitoring</vt:lpstr>
      <vt:lpstr>Stream-Riparian Indicators</vt:lpstr>
      <vt:lpstr>The Concept of “Properly Functioning Condition”</vt:lpstr>
      <vt:lpstr>Evaluation </vt:lpstr>
      <vt:lpstr>10-Year FREP Sample 2005 – 2014 Surveys</vt:lpstr>
      <vt:lpstr>Provincial Summary of Post-harvest Stream-Riparian Condition Assessments by Forest Management Era</vt:lpstr>
      <vt:lpstr>Stream/Riparian Condition by Stream Class 2005 – 2014</vt:lpstr>
      <vt:lpstr>Percent Outcomes in the Two Top PFC Categories vs. (PFC-I)+NPF and NPF</vt:lpstr>
      <vt:lpstr>Post-harvest Outcomes by Region and Forest Management Era</vt:lpstr>
      <vt:lpstr>BROAD IMPACT CATEGORIES Percent of “No” Answers</vt:lpstr>
      <vt:lpstr>Percent of “No” Answers Due to Specific Logging Factors (2005-2014)</vt:lpstr>
      <vt:lpstr>Percent of “No” Answers Due to Specific Natural Characteristics or Disturbances (2005  ̶  2014)</vt:lpstr>
      <vt:lpstr>Percent of “No” Answers Due to Specific Road and Livestock Factors (2005  ̶  2014)</vt:lpstr>
      <vt:lpstr>Mean Number of “No” Answers to 15 Main Indicator Questions Due to Site-Level (Cutblock) Forestry vs. Other Factors </vt:lpstr>
      <vt:lpstr>Number &amp; Percentage of Streams Receiving Riparian Buffers (≥ 5 m wide) by Stream Class and Location Relative to Cutblock</vt:lpstr>
      <vt:lpstr>Mean Buffer Width, Stream Location Relative to the Cutblock,  and Mean Number of “No” Answers to 15 Main Indicator Questions</vt:lpstr>
      <vt:lpstr>Looking Ahead</vt:lpstr>
    </vt:vector>
  </TitlesOfParts>
  <Company>Province of British Columbia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Small Stream Management</dc:title>
  <dc:creator>Nordin, Lisa J FLNR:EX</dc:creator>
  <cp:lastModifiedBy>Peter Bradford</cp:lastModifiedBy>
  <cp:revision>142</cp:revision>
  <dcterms:created xsi:type="dcterms:W3CDTF">2017-01-09T20:46:31Z</dcterms:created>
  <dcterms:modified xsi:type="dcterms:W3CDTF">2017-02-27T18:32:20Z</dcterms:modified>
</cp:coreProperties>
</file>